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30"/>
  </p:notesMasterIdLst>
  <p:sldIdLst>
    <p:sldId id="256" r:id="rId2"/>
    <p:sldId id="308" r:id="rId3"/>
    <p:sldId id="372" r:id="rId4"/>
    <p:sldId id="373" r:id="rId5"/>
    <p:sldId id="298" r:id="rId6"/>
    <p:sldId id="309" r:id="rId7"/>
    <p:sldId id="354" r:id="rId8"/>
    <p:sldId id="364" r:id="rId9"/>
    <p:sldId id="371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11" r:id="rId18"/>
    <p:sldId id="312" r:id="rId19"/>
    <p:sldId id="299" r:id="rId20"/>
    <p:sldId id="300" r:id="rId21"/>
    <p:sldId id="310" r:id="rId22"/>
    <p:sldId id="384" r:id="rId23"/>
    <p:sldId id="385" r:id="rId24"/>
    <p:sldId id="386" r:id="rId25"/>
    <p:sldId id="387" r:id="rId26"/>
    <p:sldId id="307" r:id="rId27"/>
    <p:sldId id="277" r:id="rId28"/>
    <p:sldId id="374" r:id="rId2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99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6600"/>
    <a:srgbClr val="000066"/>
    <a:srgbClr val="006699"/>
    <a:srgbClr val="0099CC"/>
    <a:srgbClr val="6699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89" autoAdjust="0"/>
  </p:normalViewPr>
  <p:slideViewPr>
    <p:cSldViewPr>
      <p:cViewPr varScale="1">
        <p:scale>
          <a:sx n="97" d="100"/>
          <a:sy n="97" d="100"/>
        </p:scale>
        <p:origin x="-3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15" tIns="46557" rIns="93115" bIns="46557" rtlCol="0"/>
          <a:lstStyle>
            <a:lvl1pPr algn="l" eaLnBrk="1" hangingPunct="1">
              <a:spcBef>
                <a:spcPct val="20000"/>
              </a:spcBef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15" tIns="46557" rIns="93115" bIns="46557" rtlCol="0"/>
          <a:lstStyle>
            <a:lvl1pPr algn="r" eaLnBrk="1" hangingPunct="1">
              <a:spcBef>
                <a:spcPct val="20000"/>
              </a:spcBef>
              <a:buFont typeface="Arial" charset="0"/>
              <a:buNone/>
              <a:defRPr sz="1200"/>
            </a:lvl1pPr>
          </a:lstStyle>
          <a:p>
            <a:pPr>
              <a:defRPr/>
            </a:pPr>
            <a:fld id="{7808BC0F-4F6B-4E94-99DD-930AFFE6DEE3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5" tIns="46557" rIns="93115" bIns="4655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3115" tIns="46557" rIns="93115" bIns="465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15" tIns="46557" rIns="93115" bIns="46557" rtlCol="0" anchor="b"/>
          <a:lstStyle>
            <a:lvl1pPr algn="l" eaLnBrk="1" hangingPunct="1">
              <a:spcBef>
                <a:spcPct val="20000"/>
              </a:spcBef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3115" tIns="46557" rIns="93115" bIns="465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D2CF7837-ED76-4A40-88F3-24DD378B1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1091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fld id="{50F52C6D-C5B6-4240-B6C4-074EDA52C721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8825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F7837-ED76-4A40-88F3-24DD378B182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fld id="{D6AF2287-F089-47E3-BD84-96ED3ABDB891}" type="slidenum">
              <a:rPr lang="en-US" altLang="en-US"/>
              <a:pPr>
                <a:buFontTx/>
                <a:buNone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8498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Font typeface="Arial" charset="0"/>
                <a:buNone/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Font typeface="Arial" charset="0"/>
                <a:buNone/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E3305-1276-45D4-AE22-9CC0B2F7CEBC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8CA768-E55C-46D7-9AD6-BC980910C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03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8E6C-CDC3-4647-BB4E-EEDD5753F5E4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65FF-0691-4B35-80F8-C2054E13D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2550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C471-4BF7-4D1D-8481-2CA79FEB0ACE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950F-764F-4CC0-90F0-C32E93E74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0212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9" y="1000109"/>
            <a:ext cx="8429684" cy="4500595"/>
          </a:xfrm>
        </p:spPr>
        <p:txBody>
          <a:bodyPr/>
          <a:lstStyle>
            <a:lvl1pPr marL="268288" indent="-268288">
              <a:buClr>
                <a:srgbClr val="000066"/>
              </a:buClr>
              <a:buSzPct val="100000"/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600">
                <a:solidFill>
                  <a:srgbClr val="0066CC"/>
                </a:solidFill>
                <a:latin typeface="Arial" pitchFamily="34" charset="0"/>
                <a:cs typeface="Arial" pitchFamily="34" charset="0"/>
              </a:defRPr>
            </a:lvl2pPr>
            <a:lvl3pPr>
              <a:buSzPct val="75000"/>
              <a:buFont typeface="Wingdings" pitchFamily="2" charset="2"/>
              <a:buChar char="v"/>
              <a:defRPr sz="1400">
                <a:solidFill>
                  <a:srgbClr val="0066C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0066C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0066C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159" y="142853"/>
            <a:ext cx="8429684" cy="357190"/>
          </a:xfrm>
        </p:spPr>
        <p:txBody>
          <a:bodyPr/>
          <a:lstStyle>
            <a:lvl1pPr algn="l">
              <a:defRPr sz="2400">
                <a:solidFill>
                  <a:srgbClr val="0066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865586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0383-DB7B-4EA0-A87C-68C830E3E908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6EE8-9085-4AEA-8A76-257BF0937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3576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FE9FA-BB7A-4203-95FF-F027EBF7402D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09FD4-080D-4B99-95A1-3F0D2C207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9596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1BE8-4AE4-4FBD-8C70-514085E75650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F0C5-3FA0-4F52-A9F8-62B1D84C8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2859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781E34-487E-4CE8-961F-9C97116F5CDC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1B14E8-0F87-4E8A-89B4-84BF35A90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2110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CB70-64EF-4CCF-BE34-DB7F7DFC5647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DD30-65CE-4BDD-BA40-DD1E8F450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7892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04C8-BD2E-44AF-898B-17689808C71C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14F8-DE10-4E8B-9FE6-873DE1AFB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4227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B29D4-23BE-4DE6-AB2E-918B4047071A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D6DE26-03B9-4265-A438-E2B7D3ED7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7099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97F8D4-6364-4771-A635-55CD81A52B7B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81E7D5-7D1C-4D49-A03A-2CE9F8BAE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973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email">
              <a:alphaModFix amt="5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20000"/>
              </a:spcBef>
              <a:buFont typeface="Arial" charset="0"/>
              <a:buNone/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B579512-BA6D-4320-A762-DB6EF8683543}" type="datetime1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buFont typeface="Arial" charset="0"/>
              <a:buNone/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860DA1-55C2-4FF2-84FB-A5DAC5256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1" r:id="rId2"/>
    <p:sldLayoutId id="2147484078" r:id="rId3"/>
    <p:sldLayoutId id="2147484072" r:id="rId4"/>
    <p:sldLayoutId id="2147484079" r:id="rId5"/>
    <p:sldLayoutId id="2147484073" r:id="rId6"/>
    <p:sldLayoutId id="2147484074" r:id="rId7"/>
    <p:sldLayoutId id="2147484080" r:id="rId8"/>
    <p:sldLayoutId id="2147484081" r:id="rId9"/>
    <p:sldLayoutId id="2147484075" r:id="rId10"/>
    <p:sldLayoutId id="2147484076" r:id="rId11"/>
    <p:sldLayoutId id="214748408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Presentation%20Info/Radlock%20Road%20Plate%20-%20Skid%20Resistance%20Pattern.pdf" TargetMode="External"/><Relationship Id="rId13" Type="http://schemas.openxmlformats.org/officeDocument/2006/relationships/hyperlink" Target="Presentation%20Info/Instruction%20manual%20-%20Carriageway%20system.pdf" TargetMode="External"/><Relationship Id="rId3" Type="http://schemas.openxmlformats.org/officeDocument/2006/relationships/hyperlink" Target="Presentation%20Info/Dept%20for%20Transport%20-%20Using%20Road%20Plates%20at%20Road%20Works.pdf" TargetMode="External"/><Relationship Id="rId7" Type="http://schemas.openxmlformats.org/officeDocument/2006/relationships/hyperlink" Target="Presentation%20Info/TRL%20Test%20Radlock%20Information%20Note.pdf" TargetMode="External"/><Relationship Id="rId12" Type="http://schemas.openxmlformats.org/officeDocument/2006/relationships/hyperlink" Target="Presentation%20Info/TSPE42-Transco%20Footway%20&amp;%20Roadpale%20Specification.pdf" TargetMode="External"/><Relationship Id="rId2" Type="http://schemas.openxmlformats.org/officeDocument/2006/relationships/hyperlink" Target="Presentation%20Info/TRL%20on%20behalf%20of%20TFL%20-%20Short%20Repor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resentation%20Info/QWIRC3%20-%20Use%20of%20Road%20Plates.pdf" TargetMode="External"/><Relationship Id="rId11" Type="http://schemas.openxmlformats.org/officeDocument/2006/relationships/hyperlink" Target="Presentation%20Info/TRL%20(Richard%20Jordan)%20Presentation%20-%20Road%20Plates.pdf" TargetMode="External"/><Relationship Id="rId5" Type="http://schemas.openxmlformats.org/officeDocument/2006/relationships/hyperlink" Target="Radlock%20Highway%20Systems/Drop%20Box%20for%20Helen/QWIRC3%20-%20Plate%20concept%20v1-0%201.pdf" TargetMode="External"/><Relationship Id="rId10" Type="http://schemas.openxmlformats.org/officeDocument/2006/relationships/hyperlink" Target="Radlock/Radlock%20Highway%20Systems/Drop%20Box%20for%20Helen/TRL%20-%20Road%20Plates%20SB.pdf" TargetMode="External"/><Relationship Id="rId4" Type="http://schemas.openxmlformats.org/officeDocument/2006/relationships/hyperlink" Target="Presentation%20Info/Cost%20Analysis%20%20Radlock%20-v-%20Steel%20Plate.pdf" TargetMode="External"/><Relationship Id="rId9" Type="http://schemas.openxmlformats.org/officeDocument/2006/relationships/hyperlink" Target="Presentation%20Info/Developing%20new%20plating%20technology%20-%20Ade%20Wathen.pptx" TargetMode="External"/><Relationship Id="rId14" Type="http://schemas.openxmlformats.org/officeDocument/2006/relationships/hyperlink" Target="Presentation%20Info/Radlock%20Footpath%20System%20Instruction%20Manual.pd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hyperlink" Target="https://www.sgn.co.uk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80.jpeg"/><Relationship Id="rId12" Type="http://schemas.openxmlformats.org/officeDocument/2006/relationships/image" Target="http://www.fastflow.co.uk/images/slideshow/Fastflow-energy-services.png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11.png"/><Relationship Id="rId10" Type="http://schemas.openxmlformats.org/officeDocument/2006/relationships/image" Target="../media/image83.png"/><Relationship Id="rId4" Type="http://schemas.openxmlformats.org/officeDocument/2006/relationships/image" Target="../media/image9.jpeg"/><Relationship Id="rId9" Type="http://schemas.openxmlformats.org/officeDocument/2006/relationships/image" Target="../media/image82.jpeg"/><Relationship Id="rId1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stephen@radlock.co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http://img01.thedrum.com/s3fs-public/drum_basic_article/94842/main_images/raconteu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1368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611188" y="5743576"/>
            <a:ext cx="7961312" cy="925785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Presented by:</a:t>
            </a:r>
            <a:br>
              <a:rPr lang="en-GB" sz="2200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Stephen Hilton</a:t>
            </a:r>
          </a:p>
        </p:txBody>
      </p:sp>
      <p:pic>
        <p:nvPicPr>
          <p:cNvPr id="9220" name="Picture 3" descr="Radlock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3924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Rad15 Open 700m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25923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Logo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1894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radlock_mai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781300"/>
            <a:ext cx="16875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trench_cover_left[1]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916113"/>
            <a:ext cx="26638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313" y="549275"/>
            <a:ext cx="1511300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b="1" u="sng" dirty="0">
                <a:solidFill>
                  <a:schemeClr val="bg1">
                    <a:lumMod val="50000"/>
                  </a:schemeClr>
                </a:solidFill>
              </a:rPr>
              <a:t>FUTURE OF CONSTRUCTION </a:t>
            </a:r>
          </a:p>
          <a:p>
            <a:pPr algn="ctr">
              <a:defRPr/>
            </a:pPr>
            <a:r>
              <a:rPr lang="en-GB" sz="1000" b="1" i="1" dirty="0">
                <a:solidFill>
                  <a:schemeClr val="bg1">
                    <a:lumMod val="50000"/>
                  </a:schemeClr>
                </a:solidFill>
              </a:rPr>
              <a:t>Top 8 Innovations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Changing the way the industry works - 2016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395289" y="115889"/>
            <a:ext cx="8429625" cy="357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u="sng" smtClean="0">
                <a:solidFill>
                  <a:srgbClr val="0070C0"/>
                </a:solidFill>
                <a:cs typeface="Arial" charset="0"/>
              </a:rPr>
              <a:t>The brief - Quick win in reducing congestion QWIRC3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908050"/>
            <a:ext cx="82296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2051050"/>
            <a:ext cx="8716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3721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6765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250825" y="836613"/>
            <a:ext cx="85344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Transport for London (</a:t>
            </a:r>
            <a:r>
              <a:rPr lang="en-GB" altLang="en-US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TfL</a:t>
            </a: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) encourages the use of plates to reduce congestion in the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capital and other areas of the U.K. They have recently invested over £1million to find 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solution for covering excavations, through trials at TRL.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(please see Test Results and Approvals – QWIRC3)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en-US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When tested road plates needed to be capable of safely supporting a load of 5.75tonnes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single wheel load.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en-US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Any locking mechanism would also need to withstand these loads and directional force in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order to maintain a good contact with the road surface at all times. The </a:t>
            </a:r>
            <a:r>
              <a:rPr lang="en-GB" altLang="en-US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Radlock</a:t>
            </a: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Series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15 can withstands this load, and after 65,000 passes there were no signs of any fatigue 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the </a:t>
            </a:r>
            <a:r>
              <a:rPr lang="en-GB" altLang="en-US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Radlock</a:t>
            </a:r>
            <a:r>
              <a:rPr lang="en-GB" alt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Locking mechanism.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Clr>
                <a:srgbClr val="FFCC00"/>
              </a:buClr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BFBFBF"/>
              </a:solidFill>
            </a:endParaRPr>
          </a:p>
        </p:txBody>
      </p:sp>
      <p:pic>
        <p:nvPicPr>
          <p:cNvPr id="78851" name="Picture 5" descr="IMG_01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797425"/>
            <a:ext cx="2862263" cy="172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57189" y="142876"/>
            <a:ext cx="8429625" cy="357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u="sng" dirty="0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The Brief – Quick win in reducing congestion QWIRC3</a:t>
            </a:r>
          </a:p>
        </p:txBody>
      </p:sp>
      <p:pic>
        <p:nvPicPr>
          <p:cNvPr id="78853" name="Picture 7" descr="Rad15 Open 700m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97425"/>
            <a:ext cx="2751138" cy="1728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323852" y="188914"/>
            <a:ext cx="8429625" cy="357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u="sng" dirty="0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TRL Product tested on Transport </a:t>
            </a:r>
            <a:r>
              <a:rPr lang="en-GB" sz="2200" u="sng" dirty="0" err="1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Reserach</a:t>
            </a:r>
            <a:r>
              <a:rPr lang="en-GB" sz="2200" u="sng" dirty="0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 Laboratory </a:t>
            </a:r>
            <a:br>
              <a:rPr lang="en-GB" sz="2200" u="sng" dirty="0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</a:br>
            <a:r>
              <a:rPr lang="en-GB" sz="2200" u="sng" dirty="0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test rig and track</a:t>
            </a:r>
          </a:p>
        </p:txBody>
      </p:sp>
      <p:pic>
        <p:nvPicPr>
          <p:cNvPr id="80899" name="Picture 5" descr="C:\Documents and Settings\JonathanE\My Documents\My Pictures\Picture\Home stuff\iPod Photo Cache\Picture 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867025"/>
            <a:ext cx="579596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C:\Documents and Settings\JonathanE\My Documents\My Pictures\imagesCAPKS5L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92161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AutoShape 10" descr="data:image/jpeg;base64,/9j/4AAQSkZJRgABAQAAAQABAAD/2wCEAAkGBhIREBIREBIUEhUWEBYYGBgXFRIYGxUYFRQVFhgXIBoZHyYeFxojGxcaIC8gIygqLC0sFyAxNTAsNSYtLCkBCQoKDgwOGg8PGiwgHyQsLC0qLiwpKSwsKSwpLCkuNSksKSwsLCwsLCksKiksLCksLCksKSwpLCwsLywsLCwsLP/AABEIALcBEwMBIgACEQEDEQH/xAAcAAEAAgIDAQAAAAAAAAAAAAAABgcEBQIDCAH/xAA+EAACAQMCAwUGAwYFBAMAAAABAgADBBESIQUGMQcTQVFhIjJxgZGhFFKxF0JykqKyI2KCwtIVJDNDg8HR/8QAGQEBAQEBAQEAAAAAAAAAAAAAAAECAwQF/8QALhEAAgIBBAECAwgDAQAAAAAAAAECEQMEEiExQWGhE1GxFCJScYGR0fAVQvEF/9oADAMBAAIRAxEAPwC8YiIAiIgCIiAIiIAiIgCIiAIiIAiIgCIiAIiIAiIgCIiAIiIAiIgCIiAIiIAiIgCIiAIiIAiIgCIiAIiIAiIgCIiAIiIAiIgCIiAIiIAiIgCIiAIiIAiIgCIiAIiIAiIgCIiAIiIAiIgCIiAIiIAiIgCIiAIiIAiIgCIiAIiIAiIgCIiAIiIAiIgCIiAIiIAiIgCIiAIiIAiIgCIiAarmHmOlZU1q1tWGcIAoySSCemR4AzVWfaZYu4RneiSdu9RkB+e4HzxMHnD/ABuJ8MtuoV2rMPRd1/sb6yR8ycHpXNtVSsoYd2xBI3UgEhgfAgynmcskpS2tce/BtFbO4n2QvkLjoTg6V7hvZpCoCfHSjEKB5noo+Ux/+tcVrUGvaS29GkENRKTh2d6agtkt0GR06RRpZ1tTrtWTyJoLTmcPw38dp0/9u7lc7akDAjPlqXEjtrxbjD2q3qm1dChfudDhioz0PngZ97/8iiyzRVVb4vj5FgxNXy3xxby2p3CjTqByuc6WUkMM+O46+WJoOJV+MKlSsDaU1QMwp4diyrk7t0yQPAj5RRXlSipLlehM4mk4HzGK9gt666P8J2YDoO7LBsensnEjvLvMHE79KNWmtClSD4qsytl/bOoIuTsq4GcjLZ8sRRHmjxXN8onNxcrTUs7KijqWIAHzO05g5ld9pf4mrVtrRe57uvXXQDr1akxkuemjL+G+0mfBhcimxvGol9W3chwoXA66zknOYoRy7puNdGyiV/wfm3iF+tQWlOiumq472oHChf8A1oBklnI3J6AEbTjwDnDiF9S7u3pUlqoSKtZ9Xdj8oVRklz4+A+cUYWpg6q+euOywokZ5B5hrXlvUa4C66ddqZKjAbSFOcee+NpgrzDe31SqOHClToUnKd9VDN3jjqFA8PXyx54ijfxo7U156JpEjnJvMNW5WvTuFVa1vWNN9GdLYzuM9Oh+nymoHON3Xu7q1tKVNzTqBVd9QWmq5Ds5B9ol9lUAdD1ih8aNJ/MnU6q1yiadbKuogDJAyT0Az1PpIxybzBc1a93a3fds9uy+3TBAOrVt9h5dfSaDmT8bW4tb0FNvqpa69HIqYC5wO88S3sD3fOKMyzpQUku3XuWXPhMxeFrWFJfxJpmrvq7sME6nAGrfpjrNZztdV6VlVqW5pgqjFy+r3NDA6dP7+cYztIdZSqO41i891qzv+BsXuaSVNBq94qAnbOkEHI8fgfCTAGQvs0srqla0hU7kUGpF0Ch+8JqNqyxPs4wfD0nxOYr2+qVRw4UadCm5XvqoZu8YdQoHh08OmPPErRwx5Wopytt+K+np+ZNokY5Q5krV3uLa7RUr27AMUzpcNnDDPTp9x06TXcQ5svHv69lZJSYoiYZ9WKZwC7Mc7gagoAHU+OIo6fHjtUvnx+pOImFwdawoUxclWq6fbKDC5ydh8BtnxmbIdU7ViIiCiIiAIkT432lWlpXehUWqzJjOhUI3UNjJYeBEwf2w2P5Lj+Sn/AM5aZwepxJ05InUSC/thsfyXH8lP/nH7YbL8lx/In/OKZPtWH8SMJeO268duatxVSmtGgKSaj1Y6S2PhlvrMzj3OX4xWs+Fhq9SoNLVAGCUlbZiWI642z+pwJKX5ftXJd7aiWY5JalTJJPUk43MzqFuqDSiqo8lAA+gizKxTpq+G3+fJCuaeXTQ4G1tRyxpohbA97FQPUbHlnLY8hNNa2HBjbpUe7qAGmMobh9QON17sb+nTEtEia+jy9ao/eJb0VfOdQpoDnzziLE9PcrVdVyRXn9Kdnwf8PQ9lWZKa752LGodz1yFO/rO7iHN9rbWSULaqlxV7laVJKRDktoCAnT0Hj5mcOdaf4jiHDbQrqXvGquCMgqvQHwwQrD5yU2PArai2qjQpU280pop+oEplRlKcttJcL/n7kSShX4ZwJtO1ZU1HodBq1Bn0yqt8MiRnjVLh62JqCs95dvSDZNWoxQnGpmUHCKuTs3jgS4KlMMCCAQRggjIIPhMGjy/bIrIlvRVX95RTQBviMbj4yWJ6dvhdVXPj1IjxlxacvKq9WtqafE1sF/szSWcucO/D2lCj00UVB/ixlj/MTMq44dSqIEqU0dQQQrKpAxsMAjAxMiLO0Me2V+iRX/H+I0l45bm4qLSp0bVnBc4Bd9Y6/T+WSPmHjaDhta5pNqU25KMPHWNKn6sJsb3g1CsVatRp1SvQuisR8Midteypunduium3ssqldtxsdtsQZWOS3c9kT4KoseBh/dItWqf66gLL88so+U+cpoLLgoq4w3cVK59SwLL9goktrWVN07t0VkwBpKgrgYwNJ2wMD6T7Us6bJ3TIpTTp0FQVwOg09MekWFhaarwqRFez3hxThSAe/VWo+fVyQp+gWQ7lDhvDjblby4qW9em7LUQ1zS6HbC+O2x8ciW9RoqihUAVQAAAAAAOgAHQTCuuAW1V+8qW9F3/M1NCdum5G8WYlp+I1XCrk1fK9rZ29rUr2ZLUn1VC7MxLd3kE5bf8AdP6zX9l1vize5fGq4r1KjH0DFfpkMfnJg1upUoVBUrgrgYIIxjHTGPCcaNmiJ3aIqoBjSFAUA9RgbY3izqsVOL+S92Q7sxHeLeXZ617xiP4V3H3cj5TBtON0KfGb+vdVVpd3SSkgY9RhS2B1J9nO35pP7WzSkoSki01HRVUKBnc7DadFbglu9QVXoUmqDGHKIW26bkZ2izn8GSjFJ9O/r/JmA5kT7ULvRw50HvValOmo8yWDEfRTJbMa84bSrFDVpq5RtS6gDpYdGHkZDtki5QcV5MYcPKWfcJ7y23dr8RT0j7yIdn/M9pbcPFKvVSjUpNUFRXOGzrY7L1bYgbeIxLBmvuOX7ao/eVLei7/mamhO3qRvKYlje5Sh4VEZ5BovVrXnEXUotxUAphtj3aZ9r57fQz52aJ3v429I3r3bY/gXcf3kfKTUoMY2xjGPSddpZ06S6KSLTXwVFCjfrsNoskcO1x56v93/AFndERIegREQBERAK64z2TG5uKtc3ek1KjNjus4BOwzr3wMD5SGc6clDhwpf4/etULbaNOAunf3j4tL4lLdrl/rvxT8KVFR83y5+xWbi3Z8rWYMUMbkly/zNVyXygeIVKid53QRAxbTqyWOAMZHkT8pNeH9jop1qdRrnWqVFYr3WNQVgcZ1nGcTI7G7DTa1qxG9Stgeq01H+5m+k59sHEzTtaNJSVNStnIJB00136erLDbboziwYoYFlmrfZPpwFZSdIIz5ZGfpKB4VzXWoW9ejSd+8rOg1ZYlUUPkL4hmLAbevjibrsv4M54jrqoyGnRd/aVlJLYQdRk+8T8pNtHeGu3yjGMe+/QuedX4pM41Lny1CVp2hcOvry87q2p1WpU6Sg4YpTLNlicsQrHBA8ekh/FuQr22pmtVojQPeKsjafUgHOPWEi5dXODdQbS8/1F/z7KR7Puca1C5pUHdno1HCFWJOgscKy593cjI6YzLD7TeImjw6rpJDVGSmCDg+02T/Spka5o6Y9VGeN5F4JXONSoFGWIA8ycSg+Veb3s3rVSWqOaBRAzMVDF0Oo79AFPx6TF4wb2uv4q6Wu6E7OysEGegXbSo8sTW08/wDkFttR5+h6GVwRkEEek5SiOzrj1Whe0aase7q1AjJnY69g2PAg43+Ilg9pvNtSzpU6dA6alXV7W2UVcZI9STgHwwfSRx5o749XGWN5HxRM6ldV95gPiQP1n1HBGQQfhvPO3DuC3d+7mkj12GCzMw2znGWc9Tg7Z8JuOActX1vfW6PTrUA1dNTLqClQdTDUh0n2Qdsy7TjHXSk19x18/wCovOcKlZV95gPiQP1kH7W+MPRtaSU3ZGqVtyrFTpRSSMjfGSsqzhXA7m9dhQQ1mUZbLLsCcZy5EijfJ0zaz4c9kY2z0XTqht1IPwIM5zzjd2N1Y1QHWpbv1BBK59QynDD4GWh2bc9Pd6ra5INVV1K+w7xRsQfDUMj4j4bnHyTDrVOWySpk+nxmAGScCRjnrnNbCkNID1nzoU9AB1dvQeXifniomq33E6pGatw/XSPdUfDZEH0hRs3n1ccctiVs9BU66t7rA/Ag/pOc858Q4Jd2Lq1WnUoMfdYHGceTocZ9M5lm9mfO73Wq2uDqqoupX8XUHBB/zDI38QfTJOJnDrFOeyS2sn8SvO2LihShQpKxUvVLHBIOKa48PVx9JAuG81VqVrVoUnqd5WqrlssSECkaV8QzE+HgPWFG0Musjjm4NF+rWUkgEEjwyMj5TD47xDuLavW8adF2HxCnH3xKv7JuFOL6q9VGQpQPvKVOajAZ3GegaaHmnh18j1a9ylWmlWu2NTDHtFmC4DeQ8vCNvJiWrl8Lft7v9DhZcVu7+6o0a1xVcVKyKRqOnBYavZGF6Z8Jf4nm7hHCq9xU02yM7qpb2SAQAQM5yPMD5yzezLly7oVa1W7Won+GqoHbOdTZYjc9NI+sskcNDlldNN35LFiImD7AiIgCIiAJ5z5ov+/vbmrnIau+D/lU6V/pAl+8ev8AuLWvWzjRRdh8Qpx98Tzrw+0NWrTpDq9RE/mYL/8Ac3A+T/6Ur2wRffIth3PDrZD1NIOfjUJqf7sfKVz2w3+u8p0gdqdEfJqjEn+kLLhpUwqhV2AAAHkBsJ575yv++v7mp4d8yj4J7A+yxHs3rnswqC9PYmvY/wAuqwqXjgEhu7p58MAF2HruAD/FLI4jf06FNq1ZgiIMlj4enmST4eM1XIdh3PDrZcYJpBz8ahL/AO77SK9tN2wpWtIe61Sox9SgUL/eZO2dY1p9PdePdmFxftlfURa0FCj96qSSfXSpAH1M0N/2mX1anUpuaWh0ZWxT8GBBwST5zM7MDYipVe8akHUL3felQuN9RGrbV09fLxmb2k88Ua9MWlqQyagXcDCnTuFXzGdyemwxNUrqjwvJklj+JLJXoiJcn2pq39qg3/7hCfgjaz9lMnHbRf7W1AHxeoR8MKp+7zU9kFkHvnqH/wBdBiPi7Bf01TC7Ur/veJVFHSkiU/oNZ+7n6R/sYj9zSt/iZ39l/LC3Vy1WquqnRAOD0ZznSD5gYJI9B5yfdqV0KfDKqnrUemg+OsP+iGdPZNY93w8PjerVdvkDoH9p+s0nbRxDa2oDzeoflhF/VpO5HrjFYtI35a+pEuzux73iVuPBGNQ//GpI/qxJ32t8u1K1KlcUlLGiGDgbnQ2Dqx46SN/Q58Jp+xiwzWuK5Hu01QH1dtR+yD6ya0e0CyavUoNWFNqblcvsrEbEhunXI3x0hvkzpscHp9s3W5lQcp831eH1C1MB0fGtDtqAzggj3WGTv69DLs5b5mo31LvKJ6YDIfeQ+RH6EbGVx2m2HDwq1rWpS75n9pKTKwYEElyF2U5xvtnMxOyKq4v2Vc6Wt31eWxXB+v6yvlWYwZJ4Mqwt2ju7Yr/XeUqQP/joZPo1Rif7VX6zedjHD8ULit+eqqD4U11fq/2kB50v+/4hc1PDvio+FPFMf25lmcg8cs7fh1FHuaKNhmcGooIZmJwQd8gYHyh9EwSU9VKbfV/wdna1bI3Dy7AakqoVPiNR0kfMH7CVx2cuRxO2x4s4PwNJ8zado/PC3hWhb5NFG1Fjkd42MAgHcKAT1659BM7sh5eZqr3jjCopRP8AMzbMR6AbfFvSFxEZGs2qWzxXsRvtA4ia/Ebgnoj92o8hT9n7tqPzlqdm3B1ocPpMB7dVe8Y+J1e6PgFx9/OVPzzYNR4jcqw96q1Qeq1DrB++PkZZPIvPFqbOlSrVko1KSBCHYLkLsrAnY5GPnmH0XSyS1EnPvn6md2oUlPDKxb900yvo3eoP0JHzlZ9mJP8A1ShjxFQH4d05/XE3fabzzSuVW1tm1oGDO4zhiPdUeYzuT02GJ29j/L7Go944woU06f8AmY41kegAx/qPlIuEXI1l1UdnivY13a7f675afhSoqPm5Ln7aZu+x/l1dD3jrltRSnn90D32HqSdOfQ+cgPNV/wB/e3NUHIas+P4VOlf6QJeHJVh3PD7ZOh7lWP8AFU9s/dpXwiaZLLqZTfg3WmVZ20X/ALdtQHgr1D8yEX9GlqSiO0y9NTiVYeFMJTHwVQT/AFMZmPZ6tfPbhr5ko7FrDa5rkeKUwfhlm/VZZ8rXs65osrXh+mtXVH712ZTnUckAYAGW9kDpJ9wjitO5opXpElHGRkYOxIII8CCDEuzekcVijFPmrMyIiZPYIiIAiIgGk5x4RVurOpb0WRWcqCXLAaQwY9ATnbHzkM5Y7LK9vd0a9apRZKbFsKXJJCnT1UD3sH5Szols4T08JzU5do4VtWk6casHGemcbZ9Myof2OXhOWrUNzv7VXx6/uS4YhOhlwQy1v8HClSCqFGwAAHwAwJpecOVkv6HdM2hlbUjYzpbGNx4gg7/Lym9iQ6yipR2vopb9kN9q06qGPza2x9NOZILvskVbM06LB7g1EY1Hyq4GQVAGcDBz4kkD0xZMTW5nkjocMb4IXyFyJU4e9SpUqq5dAulVbAw2c6j1+gkb4t2VXlevWrGrbjvKrvjVV21MSB7ngNpbESbmblpMbioeEYHAeG/h7ajQ2Jp0lUkdCQPaPzOTIXzv2f3V9dd8lSiqCmqqGL5GMk9FI6kyw4hOjpkwxnDY+iMcjcpvY2r0qjqXeozFkzsCoVcah1GM9PGQvinY5XDE29dKgPhU1I31AIY+u0tuItmJ6XHKKi110UtQ7Ib4nDGig89bH7Bd5O+B8r0eE2tesG7yoKTM7kAbIpYKB4Ln13PyxLpEu1K/7rhtQeNRkpj5nUf6VMttnL7PjwRc12kUna0GrVUQbtUqKv8AqdgM/UyX1eyK+BwDRYeYqMPsVzNf2cWPe8SoZGQhaof9Ckj+rTL6mpOjxaTSwzQcp/Mq/gfY5hg15VBAP/jpat/i5wR8h85ZdrapSRadNQiqMKoGAAPDE7YmG7Pq4sEMSqKI3zhyTS4gqknu6qjC1AM7flYfvL+n1zXVbsivgcKaLjzDsPsVl0xCbRzy6THle5rkq3gfY4dQa8qggH3KWrf0LkDHyHzEsj8J3dE07dVTTTK0x0VTg6enQZmVEN2dMWCGJVFFPU+xu7yNVWhjIzhqmceP7nXEuBVAGB0n2IbsmHBDDe3yJXHPHZnUua7XNqyanxrRyRuABqBAPUAbH67yx4hOjWXFHLHbIpqz7H7xiO9qUaa+JDM5+gAB+ss7lfl5bG3FBHaoAxbLY6t1wB0Hpv1m3iG2znh02PE7iuRERIekREQBERAEREAREQBERAEREAREQBERAEREATR808p0+IIiValRFRi3saNyRjfUD0GfrN5EGZRUlT6IxyxyBQsKrVaT1HZk0e2U2GoMcaVHkJJ4iCQhGCqKpCIiDYiIgCIiAIiIAiIgCIiAIiIAiIgCIiAIiIAiIgCIiAIiIAiIgCIiAIiIAiIgCIiAIiIAiIgCIiAIiIAiIgCIiAIiIAiIgCIiAIiIAiIgCIiAIiIAiIgCIiAIiIAiIgCIiAIiIAiIgCIiAIiIAiIgCIiAIiIAiIgCIiAIiIAiIgC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80902" name="AutoShape 12" descr="data:image/jpeg;base64,/9j/4AAQSkZJRgABAQAAAQABAAD/2wCEAAkGBhIREBIREBIUEhUWEBYYGBgXFRIYGxUYFRQVFhgXIBoZHyYeFxojGxcaIC8gIygqLC0sFyAxNTAsNSYtLCkBCQoKDgwOGg8PGiwgHyQsLC0qLiwpKSwsKSwpLCkuNSksKSwsLCwsLCksKiksLCksLCksKSwpLCwsLywsLCwsLP/AABEIALcBEwMBIgACEQEDEQH/xAAcAAEAAgIDAQAAAAAAAAAAAAAABgcEBQIDCAH/xAA+EAACAQMCAwUGAwYFBAMAAAABAgADBBESIQUGMQcTQVFhIjJxgZGhFFKxF0JykqKyI2KCwtIVJDNDg8HR/8QAGQEBAQEBAQEAAAAAAAAAAAAAAAECAwQF/8QALhEAAgIBBAECAwgDAQAAAAAAAAECEQMEEiExQWGhE1GxFCJScYGR0fAVQvEF/9oADAMBAAIRAxEAPwC8YiIAiIgCIiAIiIAiIgCIiAIiIAiIgCIiAIiIAiIgCIiAIiIAiIgCIiAIiIAiIgCIiAIiIAiIgCIiAIiIAiIgCIiAIiIAiIgCIiAIiIAiIgCIiAIiIAiIgCIiAIiIAiIgCIiAIiIAiIgCIiAIiIAiIgCIiAIiIAiIgCIiAIiIAiIgCIiAIiIAiIgCIiAIiIAiIgCIiAIiIAiIgCIiAarmHmOlZU1q1tWGcIAoySSCemR4AzVWfaZYu4RneiSdu9RkB+e4HzxMHnD/ABuJ8MtuoV2rMPRd1/sb6yR8ycHpXNtVSsoYd2xBI3UgEhgfAgynmcskpS2tce/BtFbO4n2QvkLjoTg6V7hvZpCoCfHSjEKB5noo+Ux/+tcVrUGvaS29GkENRKTh2d6agtkt0GR06RRpZ1tTrtWTyJoLTmcPw38dp0/9u7lc7akDAjPlqXEjtrxbjD2q3qm1dChfudDhioz0PngZ97/8iiyzRVVb4vj5FgxNXy3xxby2p3CjTqByuc6WUkMM+O46+WJoOJV+MKlSsDaU1QMwp4diyrk7t0yQPAj5RRXlSipLlehM4mk4HzGK9gt666P8J2YDoO7LBsensnEjvLvMHE79KNWmtClSD4qsytl/bOoIuTsq4GcjLZ8sRRHmjxXN8onNxcrTUs7KijqWIAHzO05g5ld9pf4mrVtrRe57uvXXQDr1akxkuemjL+G+0mfBhcimxvGol9W3chwoXA66zknOYoRy7puNdGyiV/wfm3iF+tQWlOiumq472oHChf8A1oBklnI3J6AEbTjwDnDiF9S7u3pUlqoSKtZ9Xdj8oVRklz4+A+cUYWpg6q+euOywokZ5B5hrXlvUa4C66ddqZKjAbSFOcee+NpgrzDe31SqOHClToUnKd9VDN3jjqFA8PXyx54ijfxo7U156JpEjnJvMNW5WvTuFVa1vWNN9GdLYzuM9Oh+nymoHON3Xu7q1tKVNzTqBVd9QWmq5Ds5B9ol9lUAdD1ih8aNJ/MnU6q1yiadbKuogDJAyT0Az1PpIxybzBc1a93a3fds9uy+3TBAOrVt9h5dfSaDmT8bW4tb0FNvqpa69HIqYC5wO88S3sD3fOKMyzpQUku3XuWXPhMxeFrWFJfxJpmrvq7sME6nAGrfpjrNZztdV6VlVqW5pgqjFy+r3NDA6dP7+cYztIdZSqO41i891qzv+BsXuaSVNBq94qAnbOkEHI8fgfCTAGQvs0srqla0hU7kUGpF0Ch+8JqNqyxPs4wfD0nxOYr2+qVRw4UadCm5XvqoZu8YdQoHh08OmPPErRwx5Wopytt+K+np+ZNokY5Q5krV3uLa7RUr27AMUzpcNnDDPTp9x06TXcQ5svHv69lZJSYoiYZ9WKZwC7Mc7gagoAHU+OIo6fHjtUvnx+pOImFwdawoUxclWq6fbKDC5ydh8BtnxmbIdU7ViIiCiIiAIkT432lWlpXehUWqzJjOhUI3UNjJYeBEwf2w2P5Lj+Sn/AM5aZwepxJ05InUSC/thsfyXH8lP/nH7YbL8lx/In/OKZPtWH8SMJeO268duatxVSmtGgKSaj1Y6S2PhlvrMzj3OX4xWs+Fhq9SoNLVAGCUlbZiWI642z+pwJKX5ftXJd7aiWY5JalTJJPUk43MzqFuqDSiqo8lAA+gizKxTpq+G3+fJCuaeXTQ4G1tRyxpohbA97FQPUbHlnLY8hNNa2HBjbpUe7qAGmMobh9QON17sb+nTEtEia+jy9ao/eJb0VfOdQpoDnzziLE9PcrVdVyRXn9Kdnwf8PQ9lWZKa752LGodz1yFO/rO7iHN9rbWSULaqlxV7laVJKRDktoCAnT0Hj5mcOdaf4jiHDbQrqXvGquCMgqvQHwwQrD5yU2PArai2qjQpU280pop+oEplRlKcttJcL/n7kSShX4ZwJtO1ZU1HodBq1Bn0yqt8MiRnjVLh62JqCs95dvSDZNWoxQnGpmUHCKuTs3jgS4KlMMCCAQRggjIIPhMGjy/bIrIlvRVX95RTQBviMbj4yWJ6dvhdVXPj1IjxlxacvKq9WtqafE1sF/szSWcucO/D2lCj00UVB/ixlj/MTMq44dSqIEqU0dQQQrKpAxsMAjAxMiLO0Me2V+iRX/H+I0l45bm4qLSp0bVnBc4Bd9Y6/T+WSPmHjaDhta5pNqU25KMPHWNKn6sJsb3g1CsVatRp1SvQuisR8Midteypunduium3ssqldtxsdtsQZWOS3c9kT4KoseBh/dItWqf66gLL88so+U+cpoLLgoq4w3cVK59SwLL9goktrWVN07t0VkwBpKgrgYwNJ2wMD6T7Us6bJ3TIpTTp0FQVwOg09MekWFhaarwqRFez3hxThSAe/VWo+fVyQp+gWQ7lDhvDjblby4qW9em7LUQ1zS6HbC+O2x8ciW9RoqihUAVQAAAAAAOgAHQTCuuAW1V+8qW9F3/M1NCdum5G8WYlp+I1XCrk1fK9rZ29rUr2ZLUn1VC7MxLd3kE5bf8AdP6zX9l1vize5fGq4r1KjH0DFfpkMfnJg1upUoVBUrgrgYIIxjHTGPCcaNmiJ3aIqoBjSFAUA9RgbY3izqsVOL+S92Q7sxHeLeXZ617xiP4V3H3cj5TBtON0KfGb+vdVVpd3SSkgY9RhS2B1J9nO35pP7WzSkoSki01HRVUKBnc7DadFbglu9QVXoUmqDGHKIW26bkZ2izn8GSjFJ9O/r/JmA5kT7ULvRw50HvValOmo8yWDEfRTJbMa84bSrFDVpq5RtS6gDpYdGHkZDtki5QcV5MYcPKWfcJ7y23dr8RT0j7yIdn/M9pbcPFKvVSjUpNUFRXOGzrY7L1bYgbeIxLBmvuOX7ao/eVLei7/mamhO3qRvKYlje5Sh4VEZ5BovVrXnEXUotxUAphtj3aZ9r57fQz52aJ3v429I3r3bY/gXcf3kfKTUoMY2xjGPSddpZ06S6KSLTXwVFCjfrsNoskcO1x56v93/AFndERIegREQBERAK64z2TG5uKtc3ek1KjNjus4BOwzr3wMD5SGc6clDhwpf4/etULbaNOAunf3j4tL4lLdrl/rvxT8KVFR83y5+xWbi3Z8rWYMUMbkly/zNVyXygeIVKid53QRAxbTqyWOAMZHkT8pNeH9jop1qdRrnWqVFYr3WNQVgcZ1nGcTI7G7DTa1qxG9Stgeq01H+5m+k59sHEzTtaNJSVNStnIJB00136erLDbboziwYoYFlmrfZPpwFZSdIIz5ZGfpKB4VzXWoW9ejSd+8rOg1ZYlUUPkL4hmLAbevjibrsv4M54jrqoyGnRd/aVlJLYQdRk+8T8pNtHeGu3yjGMe+/QuedX4pM41Lny1CVp2hcOvry87q2p1WpU6Sg4YpTLNlicsQrHBA8ekh/FuQr22pmtVojQPeKsjafUgHOPWEi5dXODdQbS8/1F/z7KR7Puca1C5pUHdno1HCFWJOgscKy593cjI6YzLD7TeImjw6rpJDVGSmCDg+02T/Spka5o6Y9VGeN5F4JXONSoFGWIA8ycSg+Veb3s3rVSWqOaBRAzMVDF0Oo79AFPx6TF4wb2uv4q6Wu6E7OysEGegXbSo8sTW08/wDkFttR5+h6GVwRkEEek5SiOzrj1Whe0aase7q1AjJnY69g2PAg43+Ilg9pvNtSzpU6dA6alXV7W2UVcZI9STgHwwfSRx5o749XGWN5HxRM6ldV95gPiQP1n1HBGQQfhvPO3DuC3d+7mkj12GCzMw2znGWc9Tg7Z8JuOActX1vfW6PTrUA1dNTLqClQdTDUh0n2Qdsy7TjHXSk19x18/wCovOcKlZV95gPiQP1kH7W+MPRtaSU3ZGqVtyrFTpRSSMjfGSsqzhXA7m9dhQQ1mUZbLLsCcZy5EijfJ0zaz4c9kY2z0XTqht1IPwIM5zzjd2N1Y1QHWpbv1BBK59QynDD4GWh2bc9Pd6ra5INVV1K+w7xRsQfDUMj4j4bnHyTDrVOWySpk+nxmAGScCRjnrnNbCkNID1nzoU9AB1dvQeXifniomq33E6pGatw/XSPdUfDZEH0hRs3n1ccctiVs9BU66t7rA/Ag/pOc858Q4Jd2Lq1WnUoMfdYHGceTocZ9M5lm9mfO73Wq2uDqqoupX8XUHBB/zDI38QfTJOJnDrFOeyS2sn8SvO2LihShQpKxUvVLHBIOKa48PVx9JAuG81VqVrVoUnqd5WqrlssSECkaV8QzE+HgPWFG0Musjjm4NF+rWUkgEEjwyMj5TD47xDuLavW8adF2HxCnH3xKv7JuFOL6q9VGQpQPvKVOajAZ3GegaaHmnh18j1a9ylWmlWu2NTDHtFmC4DeQ8vCNvJiWrl8Lft7v9DhZcVu7+6o0a1xVcVKyKRqOnBYavZGF6Z8Jf4nm7hHCq9xU02yM7qpb2SAQAQM5yPMD5yzezLly7oVa1W7Won+GqoHbOdTZYjc9NI+sskcNDlldNN35LFiImD7AiIgCIiAJ5z5ov+/vbmrnIau+D/lU6V/pAl+8ev8AuLWvWzjRRdh8Qpx98Tzrw+0NWrTpDq9RE/mYL/8Ac3A+T/6Ur2wRffIth3PDrZD1NIOfjUJqf7sfKVz2w3+u8p0gdqdEfJqjEn+kLLhpUwqhV2AAAHkBsJ575yv++v7mp4d8yj4J7A+yxHs3rnswqC9PYmvY/wAuqwqXjgEhu7p58MAF2HruAD/FLI4jf06FNq1ZgiIMlj4enmST4eM1XIdh3PDrZcYJpBz8ahL/AO77SK9tN2wpWtIe61Sox9SgUL/eZO2dY1p9PdePdmFxftlfURa0FCj96qSSfXSpAH1M0N/2mX1anUpuaWh0ZWxT8GBBwST5zM7MDYipVe8akHUL3felQuN9RGrbV09fLxmb2k88Ua9MWlqQyagXcDCnTuFXzGdyemwxNUrqjwvJklj+JLJXoiJcn2pq39qg3/7hCfgjaz9lMnHbRf7W1AHxeoR8MKp+7zU9kFkHvnqH/wBdBiPi7Bf01TC7Ur/veJVFHSkiU/oNZ+7n6R/sYj9zSt/iZ39l/LC3Vy1WquqnRAOD0ZznSD5gYJI9B5yfdqV0KfDKqnrUemg+OsP+iGdPZNY93w8PjerVdvkDoH9p+s0nbRxDa2oDzeoflhF/VpO5HrjFYtI35a+pEuzux73iVuPBGNQ//GpI/qxJ32t8u1K1KlcUlLGiGDgbnQ2Dqx46SN/Q58Jp+xiwzWuK5Hu01QH1dtR+yD6ya0e0CyavUoNWFNqblcvsrEbEhunXI3x0hvkzpscHp9s3W5lQcp831eH1C1MB0fGtDtqAzggj3WGTv69DLs5b5mo31LvKJ6YDIfeQ+RH6EbGVx2m2HDwq1rWpS75n9pKTKwYEElyF2U5xvtnMxOyKq4v2Vc6Wt31eWxXB+v6yvlWYwZJ4Mqwt2ju7Yr/XeUqQP/joZPo1Rif7VX6zedjHD8ULit+eqqD4U11fq/2kB50v+/4hc1PDvio+FPFMf25lmcg8cs7fh1FHuaKNhmcGooIZmJwQd8gYHyh9EwSU9VKbfV/wdna1bI3Dy7AakqoVPiNR0kfMH7CVx2cuRxO2x4s4PwNJ8zado/PC3hWhb5NFG1Fjkd42MAgHcKAT1659BM7sh5eZqr3jjCopRP8AMzbMR6AbfFvSFxEZGs2qWzxXsRvtA4ia/Ebgnoj92o8hT9n7tqPzlqdm3B1ocPpMB7dVe8Y+J1e6PgFx9/OVPzzYNR4jcqw96q1Qeq1DrB++PkZZPIvPFqbOlSrVko1KSBCHYLkLsrAnY5GPnmH0XSyS1EnPvn6md2oUlPDKxb900yvo3eoP0JHzlZ9mJP8A1ShjxFQH4d05/XE3fabzzSuVW1tm1oGDO4zhiPdUeYzuT02GJ29j/L7Go944woU06f8AmY41kegAx/qPlIuEXI1l1UdnivY13a7f675afhSoqPm5Ln7aZu+x/l1dD3jrltRSnn90D32HqSdOfQ+cgPNV/wB/e3NUHIas+P4VOlf6QJeHJVh3PD7ZOh7lWP8AFU9s/dpXwiaZLLqZTfg3WmVZ20X/ALdtQHgr1D8yEX9GlqSiO0y9NTiVYeFMJTHwVQT/AFMZmPZ6tfPbhr5ko7FrDa5rkeKUwfhlm/VZZ8rXs65osrXh+mtXVH712ZTnUckAYAGW9kDpJ9wjitO5opXpElHGRkYOxIII8CCDEuzekcVijFPmrMyIiZPYIiIAiIgGk5x4RVurOpb0WRWcqCXLAaQwY9ATnbHzkM5Y7LK9vd0a9apRZKbFsKXJJCnT1UD3sH5Szols4T08JzU5do4VtWk6casHGemcbZ9Myof2OXhOWrUNzv7VXx6/uS4YhOhlwQy1v8HClSCqFGwAAHwAwJpecOVkv6HdM2hlbUjYzpbGNx4gg7/Lym9iQ6yipR2vopb9kN9q06qGPza2x9NOZILvskVbM06LB7g1EY1Hyq4GQVAGcDBz4kkD0xZMTW5nkjocMb4IXyFyJU4e9SpUqq5dAulVbAw2c6j1+gkb4t2VXlevWrGrbjvKrvjVV21MSB7ngNpbESbmblpMbioeEYHAeG/h7ajQ2Jp0lUkdCQPaPzOTIXzv2f3V9dd8lSiqCmqqGL5GMk9FI6kyw4hOjpkwxnDY+iMcjcpvY2r0qjqXeozFkzsCoVcah1GM9PGQvinY5XDE29dKgPhU1I31AIY+u0tuItmJ6XHKKi110UtQ7Ib4nDGig89bH7Bd5O+B8r0eE2tesG7yoKTM7kAbIpYKB4Ln13PyxLpEu1K/7rhtQeNRkpj5nUf6VMttnL7PjwRc12kUna0GrVUQbtUqKv8AqdgM/UyX1eyK+BwDRYeYqMPsVzNf2cWPe8SoZGQhaof9Ckj+rTL6mpOjxaTSwzQcp/Mq/gfY5hg15VBAP/jpat/i5wR8h85ZdrapSRadNQiqMKoGAAPDE7YmG7Pq4sEMSqKI3zhyTS4gqknu6qjC1AM7flYfvL+n1zXVbsivgcKaLjzDsPsVl0xCbRzy6THle5rkq3gfY4dQa8qggH3KWrf0LkDHyHzEsj8J3dE07dVTTTK0x0VTg6enQZmVEN2dMWCGJVFFPU+xu7yNVWhjIzhqmceP7nXEuBVAGB0n2IbsmHBDDe3yJXHPHZnUua7XNqyanxrRyRuABqBAPUAbH67yx4hOjWXFHLHbIpqz7H7xiO9qUaa+JDM5+gAB+ss7lfl5bG3FBHaoAxbLY6t1wB0Hpv1m3iG2znh02PE7iuRERIekREQBERAEREAREQBERAEREAREQBERAEREATR808p0+IIiValRFRi3saNyRjfUD0GfrN5EGZRUlT6IxyxyBQsKrVaT1HZk0e2U2GoMcaVHkJJ4iCQhGCqKpCIiDYiIgCIiAIiIAiIgCIiAIiIAiIgCIiAIiIAiIgCIiAIiIAiIgCIiAIiIAiIgCIiAIiIAiIgCIiAIiIAiIgCIiAIiIAiIgCIiAIiIAiIgCIiAIiIAiIgCIiAIiIAiIgCIiAIiIAiIgCIiAIiIAiIgCIiAIiIAiIgCIiAIiIAiIgC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80903" name="Picture 8" descr="http://t3.gstatic.com/images?q=tbn:ANd9GcSTgpTWdRilIwthotbyPhGjqGt8DkxcR2saVw_wgk3bXcI_54Mz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76250"/>
            <a:ext cx="2809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6" descr="http://www.appia-uk.com/wp-content/uploads/2012/01/trl_rg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18145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924300" y="566102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FFFF00"/>
                </a:solidFill>
              </a:rPr>
              <a:t>Transport for London have granted the Radlock Carriageway System approval for use across the TLRN.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179388" y="4149725"/>
            <a:ext cx="28797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sz="1600" b="1" u="sng" dirty="0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 composite carriageway system approved for use by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TfL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 for road crossings, linear trenches and core &amp; vac uses across the TLRN.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0907" name="Picture 14" descr="http://t3.gstatic.com/images?q=tbn:ANd9GcRfzjfGU8dyJLqwkN37wND1OGhquKEHXQYayM4s8wq9tiAuW_q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765175"/>
            <a:ext cx="2619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395289" y="188914"/>
            <a:ext cx="8429625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u="sng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The Brief – Quick win in reducing congestion QWIRC3</a:t>
            </a:r>
            <a:br>
              <a:rPr lang="en-GB" sz="2200" u="sng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r>
              <a:rPr lang="en-GB" sz="2200" u="sng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Safety at Street Works and Road Works – A Code of Practice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1492250"/>
            <a:ext cx="5791200" cy="4505325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9" y="548681"/>
            <a:ext cx="8429625" cy="5492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500" u="sng" dirty="0" smtClean="0">
                <a:solidFill>
                  <a:schemeClr val="bg1">
                    <a:lumMod val="50000"/>
                  </a:schemeClr>
                </a:solidFill>
              </a:rPr>
              <a:t>Safety at Street Works and Road Works</a:t>
            </a:r>
            <a:br>
              <a:rPr lang="en-GB" sz="2500" u="sng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500" u="sng" dirty="0" smtClean="0">
                <a:solidFill>
                  <a:schemeClr val="bg1">
                    <a:lumMod val="50000"/>
                  </a:schemeClr>
                </a:solidFill>
              </a:rPr>
              <a:t>A Code of Practice</a:t>
            </a:r>
            <a:endParaRPr lang="en-US" sz="25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4950" y="1481138"/>
            <a:ext cx="6134100" cy="4525962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9" y="476672"/>
            <a:ext cx="8429625" cy="6937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500" u="sng" dirty="0" smtClean="0"/>
              <a:t>Safety at Street Works and Road Works</a:t>
            </a:r>
            <a:br>
              <a:rPr lang="en-GB" sz="2500" u="sng" dirty="0" smtClean="0"/>
            </a:br>
            <a:r>
              <a:rPr lang="en-GB" sz="2500" u="sng" dirty="0" smtClean="0"/>
              <a:t>A Code of Practice</a:t>
            </a:r>
            <a:endParaRPr lang="en-US" sz="2500" u="sng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263" y="1481138"/>
            <a:ext cx="5959475" cy="4525962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404664"/>
            <a:ext cx="8429625" cy="6937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500" u="sng" dirty="0" smtClean="0"/>
              <a:t>Safety at Street Works and Road Works</a:t>
            </a:r>
            <a:br>
              <a:rPr lang="en-GB" sz="2500" u="sng" dirty="0" smtClean="0"/>
            </a:br>
            <a:r>
              <a:rPr lang="en-GB" sz="2500" u="sng" dirty="0" smtClean="0"/>
              <a:t>A Code of Practice</a:t>
            </a:r>
            <a:endParaRPr lang="en-US" sz="25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http://www.liftingequipmentstore.com/userfiles/productimages/camlok-6-650kg-l-ach-adjustable-horizontal-plate-lifting-clamp-%5b3%5d-2697-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515938"/>
            <a:ext cx="33115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8" descr="http://www.oxfordplastics.com/sites/default/files/styles/news_detailed/public/safety_products_0.jpg?itok=vx-Xzmc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140075" cy="12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2" descr="http://www.kharkovinfo.com/media/How-they-fix-pipes/original/roadfai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205038"/>
            <a:ext cx="25447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4" descr="http://www.platelocks.com/wp-content/uploads/2014/04/metal-plate-disaster.jpg?99168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8" descr="http://cartransplants-salvageimages.s3.amazonaws.com/SalvageImage_e20dfccb-7890-457e-bf9f-9e45c974e85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radlockhs.com/uploads/Tractor_line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981075"/>
            <a:ext cx="2286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4" descr="Radlock Series 12 &amp; Series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1685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roadworks should always explai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6384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C:\Users\Stephen Hilton\Desktop\Radlock\Radlock 1\Testing_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2114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8" descr="C:\Users\Stephen Hilton\Desktop\Minworth pi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29956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4375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Reducing of carriageway occupation at peak period – minimises lane rental charges but may increase labour cost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Plating Techniques to help in handing carriageway back during peak hours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Allows Site Operatives to quickly engage on site rather than when reinstatement has been used and the trench to be re-excavated – allows shorter work duration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Quicker, Safer method of plating over trenches and open excavations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7m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</a:rPr>
              <a:t>RDXing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= 15minutes / 2 Man Lift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Less Spoil to be removed from site – no expensive cut backs and extra over ‘black top’ reinstatement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Less Reinstatement Costs, Cut back costs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No use for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</a:rPr>
              <a:t>Hiab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or Heavy Lifting machinery to lift in to place and remove off site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Reduction of works duration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Labour force more productive – less time to plate open trenches, therefore allowing more ‘working’ time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Less disruption to travelling public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Peak periods allowed for and trenches secure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Pedestrians allowed to walk across a secured footway board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Safety at Street Works and Road Works – A Code of Practice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How can we help the Utility Companies &amp; Contractors?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t1.gstatic.com/images?q=tbn:ANd9GcSNdv5rHaM2SKG-vzssfEG5_Uf699z_6P6yFZL3_PYwESkhnzEwgc6tyt6lF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765175"/>
            <a:ext cx="1687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1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676650"/>
          </a:xfrm>
        </p:spPr>
        <p:txBody>
          <a:bodyPr/>
          <a:lstStyle/>
          <a:p>
            <a:pPr>
              <a:defRPr/>
            </a:pP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</a:rPr>
              <a:t>RADLOCK - A viable option to Steel Road Plates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Lightweight Carriageway System – 2 Man Lift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No Heavy Specialist Lifting Equipment required on site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Road Plates to be rigidly fixed to the road surface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Must be made from suitable material with an appropriate skid resistant surface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Installation must not present a hazard to cyclist or motorcyclists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Must have a 44tonne Maximum Vehicle Weight capacity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Must improve time spent installing and removing from site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Capable of managing vehicles up to a speed of 30mph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To improve noise levels to an acceptable level when in use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Easily stored away when not in use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High visibility in all conditions to warn all types of traffic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Must withstand a cyclic loading for at least 2 years without failure in normal use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Road plate must be lifted in a safe manner and must have no sharp edges or protrusions as well as a safe method of carrying the road plates so not to injure hands, fingers etc.</a:t>
            </a:r>
          </a:p>
          <a:p>
            <a:pPr lvl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When under loads, the road plate must not deflect more than 45mm, and permanent set must not exceed 2mm</a:t>
            </a:r>
            <a:endParaRPr lang="en-GB" sz="1200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en-GB" sz="2200" u="sng" dirty="0" smtClean="0">
                <a:solidFill>
                  <a:schemeClr val="bg1">
                    <a:lumMod val="50000"/>
                  </a:schemeClr>
                </a:solidFill>
              </a:rPr>
              <a:t>Wish List</a:t>
            </a:r>
            <a:endParaRPr lang="en-GB" sz="22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5" name="Picture 4" descr="http://www.cartoondick.co.uk/logo%20national%20gri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08050"/>
            <a:ext cx="25257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https://consultations.tfl.gov.uk/os-custom-logos/tfl_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23812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5040312"/>
          </a:xfrm>
        </p:spPr>
        <p:txBody>
          <a:bodyPr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The Only Composite Carriageway System tested and approved for use on the Transport London Road Network (TLRN) for Linear, Core &amp; Vac and Transverse trenches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65000 passes of up to 5.5tonnes – Severe testing (TRL)</a:t>
            </a:r>
          </a:p>
          <a:p>
            <a:pPr lvl="1" eaLnBrk="1" hangingPunct="1">
              <a:defRPr/>
            </a:pP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Pavement Testing facility on Super Single Wheel Axle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Lightweight Carriageway System</a:t>
            </a:r>
          </a:p>
          <a:p>
            <a:pPr lvl="1" eaLnBrk="1" hangingPunct="1">
              <a:defRPr/>
            </a:pP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2 Man lift (manhole key operation)</a:t>
            </a:r>
          </a:p>
          <a:p>
            <a:pPr lvl="1" eaLnBrk="1" hangingPunct="1">
              <a:defRPr/>
            </a:pP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Road Plate Weight 46kg (Inner Board) / 48.7kg (End Board)</a:t>
            </a:r>
          </a:p>
          <a:p>
            <a:pPr lvl="1" eaLnBrk="1" hangingPunct="1">
              <a:defRPr/>
            </a:pP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Delivery to Site by Pick Up or similar </a:t>
            </a:r>
          </a:p>
          <a:p>
            <a:pPr lvl="1" eaLnBrk="1" hangingPunct="1">
              <a:defRPr/>
            </a:pP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(whole system 7.2m = 655kg)</a:t>
            </a:r>
          </a:p>
          <a:p>
            <a:pPr lvl="1" eaLnBrk="1" hangingPunct="1">
              <a:defRPr/>
            </a:pP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Theft issue reduced if not eradicated</a:t>
            </a:r>
          </a:p>
          <a:p>
            <a:pPr lvl="1" eaLnBrk="1" hangingPunct="1">
              <a:defRPr/>
            </a:pP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no sell on value / cannot remove from trench once 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Radlock’d</a:t>
            </a: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Rigorously Tested and Approved by Transport for London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	Department for Transport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44 tonne Maximum Vehicle Weight capacity</a:t>
            </a:r>
          </a:p>
          <a:p>
            <a:pPr lvl="1" eaLnBrk="1" hangingPunct="1">
              <a:defRPr/>
            </a:pP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point load of 23.5t achieved</a:t>
            </a:r>
          </a:p>
          <a:p>
            <a:pPr eaLnBrk="1" hangingPunct="1">
              <a:defRPr/>
            </a:pPr>
            <a:endParaRPr lang="en-GB" sz="1400" dirty="0" smtClean="0">
              <a:solidFill>
                <a:srgbClr val="0066C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How can we help the Utility Companies &amp; Contractors?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9636" name="Picture 4" descr="TRL - Radlock fitted 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7828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0" descr="4-sided Boa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789363"/>
            <a:ext cx="2143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611688"/>
          </a:xfrm>
        </p:spPr>
        <p:txBody>
          <a:bodyPr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Fixed in place without drilling into the Carriageway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Reduces Reinstatement costs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Skid Resistance for all traffic and pedestrians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Capable of spanning a trench width of 700mm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Decreases unacceptable noise levels when driven over –Public nuisance 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Reduces Insurance claims for accidents caused by movement of boards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Complies with National Grid T/SP/E/42 specification</a:t>
            </a:r>
          </a:p>
          <a:p>
            <a:pPr eaLnBrk="1" hangingPunct="1">
              <a:defRPr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TRL have given this product a 3 year minimum lifespan </a:t>
            </a:r>
          </a:p>
          <a:p>
            <a:pPr lvl="1" eaLnBrk="1" hangingPunct="1">
              <a:defRPr/>
            </a:pP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(based on Type 1 Roads, and it is anticipated that much of their use will also be on Type 3 / 4 roads thus extending that period (R W Jordan &amp; C Sadat-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Shafaee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 – TRL)</a:t>
            </a:r>
          </a:p>
          <a:p>
            <a:pPr>
              <a:defRPr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How can we help the Utility Companies &amp; Contractors?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trench_cover_left[1]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1628775"/>
            <a:ext cx="3402013" cy="2819400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500" u="sng" dirty="0" err="1" smtClean="0">
                <a:solidFill>
                  <a:schemeClr val="bg1">
                    <a:lumMod val="50000"/>
                  </a:schemeClr>
                </a:solidFill>
              </a:rPr>
              <a:t>Radlock</a:t>
            </a:r>
            <a:r>
              <a:rPr lang="en-GB" sz="2500" u="sng" dirty="0" smtClean="0">
                <a:solidFill>
                  <a:schemeClr val="bg1">
                    <a:lumMod val="50000"/>
                  </a:schemeClr>
                </a:solidFill>
              </a:rPr>
              <a:t> Introduction</a:t>
            </a:r>
            <a:endParaRPr lang="en-US" sz="25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68313" y="1052513"/>
            <a:ext cx="42481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Although current methods are used across the Industry, these can represent:-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Hazard to both workers and members of the public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Arial" charset="0"/>
              <a:buNone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Removal by vandals especially footpath boards.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Cost of replacing footpath boards or steel road plates if they are stolen 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With steel road plates – cost of repeated anti skid coating renewal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No Heavy Lifting equipment required – Simple 2 Man Lift using Manhole Keys.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Securing the boards with nails or screws could end up with:</a:t>
            </a:r>
          </a:p>
          <a:p>
            <a:pPr lvl="2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expensive cutback on reinstatements</a:t>
            </a:r>
          </a:p>
          <a:p>
            <a:pPr lvl="2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replacement boards </a:t>
            </a:r>
          </a:p>
          <a:p>
            <a:pPr lvl="2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injuries to members of the public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GB" sz="1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1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None/>
              <a:defRPr/>
            </a:pPr>
            <a:endParaRPr lang="en-GB" sz="1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GB" sz="1400" b="1" u="sng" dirty="0">
                <a:solidFill>
                  <a:schemeClr val="bg1">
                    <a:lumMod val="50000"/>
                  </a:schemeClr>
                </a:solidFill>
              </a:rPr>
              <a:t>This method reduces plant, labour and material costs all in one system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GB" sz="1400" b="1" u="sng" dirty="0">
                <a:solidFill>
                  <a:srgbClr val="FF0000"/>
                </a:solidFill>
                <a:hlinkClick r:id="rId3" action="ppaction://hlinksldjump"/>
              </a:rPr>
              <a:t>PLEASE SEE COST ANALYSIS ON RADLOCK TESTS &amp; APPROVALS PAGE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pic>
        <p:nvPicPr>
          <p:cNvPr id="73733" name="Picture 3" descr="N_Grid_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22272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Content Placeholder 6" descr="foot injur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525" y="1916113"/>
            <a:ext cx="3267075" cy="2447925"/>
          </a:xfrm>
        </p:spPr>
      </p:pic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357189" y="142876"/>
            <a:ext cx="8429625" cy="357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u="sng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Radlock</a:t>
            </a:r>
            <a:r>
              <a:rPr lang="en-GB" sz="2200" u="sng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Carriageway &amp; Footpath System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95288" y="981075"/>
            <a:ext cx="637222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Almost 33,000 people get hurt each year walking on the British roads with 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Falls on Public Footpaths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Pedestrian accidents can be avoided. It goes without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saying that most of the pedestrian accidents taking place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all over the world are caused because of negligence.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The injuries caused by faulty footpaths could range from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minor bruises to near fatal ones where a person may possibly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even lose their life after falling in a deep, open excavation.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Injuries caused due to the pavement fall:-</a:t>
            </a:r>
          </a:p>
          <a:p>
            <a:pPr lvl="3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Foot injuries</a:t>
            </a:r>
          </a:p>
          <a:p>
            <a:pPr lvl="3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Ankle injuries</a:t>
            </a:r>
          </a:p>
          <a:p>
            <a:pPr lvl="3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Knee Injuries</a:t>
            </a:r>
          </a:p>
          <a:p>
            <a:pPr lvl="3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Back and Neck injuries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r>
              <a:rPr lang="en-GB" sz="2000" i="1" dirty="0" smtClean="0">
                <a:solidFill>
                  <a:srgbClr val="FF6600"/>
                </a:solidFill>
                <a:latin typeface="Calibri" pitchFamily="34" charset="0"/>
              </a:rPr>
              <a:t>Advantages of </a:t>
            </a:r>
            <a:r>
              <a:rPr lang="en-GB" sz="2000" i="1" dirty="0" err="1" smtClean="0">
                <a:solidFill>
                  <a:srgbClr val="FF6600"/>
                </a:solidFill>
                <a:latin typeface="Calibri" pitchFamily="34" charset="0"/>
              </a:rPr>
              <a:t>Radlock</a:t>
            </a:r>
            <a:r>
              <a:rPr lang="en-GB" sz="2000" i="1" dirty="0" smtClean="0">
                <a:solidFill>
                  <a:srgbClr val="FF6600"/>
                </a:solidFill>
                <a:latin typeface="Calibri" pitchFamily="34" charset="0"/>
              </a:rPr>
              <a:t>: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en-GB" sz="2400" b="1" dirty="0" smtClean="0">
              <a:solidFill>
                <a:schemeClr val="tx2"/>
              </a:solidFill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Robust construction from steel  / 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Arial" pitchFamily="34" charset="0"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	coated steel legs and 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</a:rPr>
              <a:t>Norel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 6 grade 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Arial" pitchFamily="34" charset="0"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	plastic (Series 12) make it durable and hard 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Arial" pitchFamily="34" charset="0"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	wearing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Quick &amp; Easy to use -  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	simple lock and key mechanism using a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	standard ‘T’ bar or 24mm Socket with Speed brace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	carried by the majority of utility contractors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Can be used in any ground type.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500" u="sng" dirty="0" err="1" smtClean="0">
                <a:solidFill>
                  <a:schemeClr val="bg1">
                    <a:lumMod val="65000"/>
                  </a:schemeClr>
                </a:solidFill>
              </a:rPr>
              <a:t>Radlock</a:t>
            </a:r>
            <a:r>
              <a:rPr lang="en-GB" sz="2500" u="sng" dirty="0" smtClean="0">
                <a:solidFill>
                  <a:schemeClr val="bg1">
                    <a:lumMod val="65000"/>
                  </a:schemeClr>
                </a:solidFill>
              </a:rPr>
              <a:t> System</a:t>
            </a:r>
            <a:endParaRPr lang="en-US" sz="25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5780" name="Picture 5" descr="pic rd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5020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2" descr="Trench Cover Syste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21145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7" descr="C:\Documents and Settings\JonathanE\My Documents\My Pictures\Picture 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24384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052513"/>
            <a:ext cx="8429625" cy="4500562"/>
          </a:xfrm>
        </p:spPr>
        <p:txBody>
          <a:bodyPr>
            <a:normAutofit/>
          </a:bodyPr>
          <a:lstStyle/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i="1" dirty="0" smtClean="0">
                <a:solidFill>
                  <a:srgbClr val="FF6600"/>
                </a:solidFill>
                <a:latin typeface="Calibri" pitchFamily="34" charset="0"/>
              </a:rPr>
              <a:t>Advantages of </a:t>
            </a:r>
            <a:r>
              <a:rPr lang="en-GB" sz="2000" i="1" dirty="0" err="1" smtClean="0">
                <a:solidFill>
                  <a:srgbClr val="FF6600"/>
                </a:solidFill>
                <a:latin typeface="Calibri" pitchFamily="34" charset="0"/>
              </a:rPr>
              <a:t>Radlock</a:t>
            </a:r>
            <a:r>
              <a:rPr lang="en-GB" sz="2000" i="1" dirty="0" smtClean="0">
                <a:solidFill>
                  <a:srgbClr val="FF6600"/>
                </a:solidFill>
                <a:latin typeface="Calibri" pitchFamily="34" charset="0"/>
              </a:rPr>
              <a:t>: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2400" b="1" dirty="0" smtClean="0">
              <a:solidFill>
                <a:srgbClr val="6699FF"/>
              </a:solidFill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Secure - Once in place it cannot be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removed without the key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Versatile design for use in excavations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of 200/250mm - 1050mm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	(bespoke designs available)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Detaches from board to allow easy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stacking when not in use.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63525" indent="-263525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FontTx/>
              <a:buNone/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PATENTED DESIGN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500" u="sng" dirty="0" err="1" smtClean="0">
                <a:solidFill>
                  <a:schemeClr val="bg1">
                    <a:lumMod val="65000"/>
                  </a:schemeClr>
                </a:solidFill>
              </a:rPr>
              <a:t>Radlock</a:t>
            </a:r>
            <a:r>
              <a:rPr lang="en-GB" sz="2500" u="sng" dirty="0" smtClean="0">
                <a:solidFill>
                  <a:schemeClr val="bg1">
                    <a:lumMod val="65000"/>
                  </a:schemeClr>
                </a:solidFill>
              </a:rPr>
              <a:t> System</a:t>
            </a:r>
            <a:endParaRPr lang="en-US" sz="25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6804" name="Picture 9" descr="HPIM06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8703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1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5661025"/>
          </a:xfrm>
        </p:spPr>
        <p:txBody>
          <a:bodyPr/>
          <a:lstStyle/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2" action="ppaction://hlinkfile"/>
              </a:rPr>
              <a:t>Transport for London / Transport Research Laboratory (SHORT REPORT)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3" action="ppaction://hlinkfile"/>
              </a:rPr>
              <a:t>Department for Transport – Traffic Advisory Leaflet</a:t>
            </a:r>
          </a:p>
          <a:p>
            <a:pPr lvl="1" eaLnBrk="1" hangingPunct="1"/>
            <a:r>
              <a:rPr lang="en-GB" altLang="en-US" sz="1200" dirty="0" smtClean="0">
                <a:solidFill>
                  <a:srgbClr val="0066CC"/>
                </a:solidFill>
                <a:hlinkClick r:id="rId3" action="ppaction://hlinkfile"/>
              </a:rPr>
              <a:t>Using road plates at road works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4" action="ppaction://hlinkfile"/>
              </a:rPr>
              <a:t>Cost Analysis</a:t>
            </a:r>
          </a:p>
          <a:p>
            <a:pPr lvl="1" eaLnBrk="1" hangingPunct="1"/>
            <a:r>
              <a:rPr lang="en-GB" altLang="en-US" sz="1200" dirty="0" err="1" smtClean="0">
                <a:solidFill>
                  <a:srgbClr val="0066CC"/>
                </a:solidFill>
                <a:hlinkClick r:id="rId4" action="ppaction://hlinkfile"/>
              </a:rPr>
              <a:t>Radlock</a:t>
            </a:r>
            <a:r>
              <a:rPr lang="en-GB" altLang="en-US" sz="1200" dirty="0" smtClean="0">
                <a:solidFill>
                  <a:srgbClr val="0066CC"/>
                </a:solidFill>
                <a:hlinkClick r:id="rId4" action="ppaction://hlinkfile"/>
              </a:rPr>
              <a:t> Composite Carriageway System –v- Traditional Steel Road Plates</a:t>
            </a:r>
            <a:endParaRPr lang="en-GB" altLang="en-US" sz="1200" dirty="0" smtClean="0">
              <a:solidFill>
                <a:srgbClr val="0066CC"/>
              </a:solidFill>
              <a:hlinkClick r:id="rId5" action="ppaction://hlinkfile"/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  <a:hlinkClick r:id="rId5" action="ppaction://hlinkfile"/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6" action="ppaction://hlinkfile"/>
              </a:rPr>
              <a:t>QWIRC3 – Use of Road Plates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7" action="ppaction://hlinkfile"/>
              </a:rPr>
              <a:t>QWIRC3 – </a:t>
            </a:r>
            <a:r>
              <a:rPr lang="en-GB" altLang="en-US" sz="1200" dirty="0" err="1" smtClean="0">
                <a:solidFill>
                  <a:srgbClr val="0066CC"/>
                </a:solidFill>
                <a:hlinkClick r:id="rId7" action="ppaction://hlinkfile"/>
              </a:rPr>
              <a:t>Radlock</a:t>
            </a:r>
            <a:r>
              <a:rPr lang="en-GB" altLang="en-US" sz="1200" dirty="0" smtClean="0">
                <a:solidFill>
                  <a:srgbClr val="0066CC"/>
                </a:solidFill>
                <a:hlinkClick r:id="rId7" action="ppaction://hlinkfile"/>
              </a:rPr>
              <a:t> use of TRL’s Pavement Test Facility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8" action="ppaction://hlinkfile"/>
              </a:rPr>
              <a:t>Test Report on Skid Resistance Levels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9" action="ppaction://hlinkpres?slideindex=1&amp;slidetitle="/>
              </a:rPr>
              <a:t>National Grid – Development of New Plating Technology</a:t>
            </a:r>
          </a:p>
          <a:p>
            <a:pPr lvl="1" eaLnBrk="1" hangingPunct="1"/>
            <a:r>
              <a:rPr lang="en-GB" altLang="en-US" sz="1200" dirty="0" smtClean="0">
                <a:solidFill>
                  <a:srgbClr val="0066CC"/>
                </a:solidFill>
                <a:hlinkClick r:id="rId9" action="ppaction://hlinkpres?slideindex=1&amp;slidetitle="/>
              </a:rPr>
              <a:t>Produced by Adrian </a:t>
            </a:r>
            <a:r>
              <a:rPr lang="en-GB" altLang="en-US" sz="1200" dirty="0" err="1" smtClean="0">
                <a:solidFill>
                  <a:srgbClr val="0066CC"/>
                </a:solidFill>
                <a:hlinkClick r:id="rId9" action="ppaction://hlinkpres?slideindex=1&amp;slidetitle="/>
              </a:rPr>
              <a:t>Wathen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10" action="ppaction://hlinkfile"/>
              </a:rPr>
              <a:t>Richard Jordan (TRL) – Road Plates Pre</a:t>
            </a:r>
            <a:r>
              <a:rPr lang="en-GB" altLang="en-US" sz="1200" dirty="0" smtClean="0">
                <a:solidFill>
                  <a:srgbClr val="0066CC"/>
                </a:solidFill>
                <a:hlinkClick r:id="rId11" action="ppaction://hlinkfile"/>
              </a:rPr>
              <a:t>s</a:t>
            </a:r>
            <a:r>
              <a:rPr lang="en-GB" altLang="en-US" sz="1200" dirty="0" smtClean="0">
                <a:solidFill>
                  <a:srgbClr val="0066CC"/>
                </a:solidFill>
                <a:hlinkClick r:id="rId10" action="ppaction://hlinkfile"/>
              </a:rPr>
              <a:t>entation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  <a:hlinkClick r:id="rId12" action="ppaction://hlinkfile"/>
              </a:rPr>
              <a:t>National Grid – T/SP/E/42 Specification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endParaRPr lang="en-GB" altLang="en-US" sz="1200" dirty="0" smtClean="0">
              <a:solidFill>
                <a:srgbClr val="0066CC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0066CC"/>
                </a:solidFill>
              </a:rPr>
              <a:t>Instruction Manuals</a:t>
            </a:r>
          </a:p>
          <a:p>
            <a:pPr lvl="1" eaLnBrk="1" hangingPunct="1"/>
            <a:r>
              <a:rPr lang="en-GB" altLang="en-US" sz="1200" dirty="0" smtClean="0">
                <a:solidFill>
                  <a:srgbClr val="0066CC"/>
                </a:solidFill>
                <a:hlinkClick r:id="rId13" action="ppaction://hlinkfile"/>
              </a:rPr>
              <a:t>Carriageway System</a:t>
            </a:r>
            <a:endParaRPr lang="en-GB" altLang="en-US" sz="1200" dirty="0" smtClean="0">
              <a:solidFill>
                <a:srgbClr val="0066CC"/>
              </a:solidFill>
            </a:endParaRPr>
          </a:p>
          <a:p>
            <a:pPr lvl="1" eaLnBrk="1" hangingPunct="1"/>
            <a:r>
              <a:rPr lang="en-GB" altLang="en-US" sz="1200" dirty="0" smtClean="0">
                <a:solidFill>
                  <a:srgbClr val="0066CC"/>
                </a:solidFill>
                <a:hlinkClick r:id="rId14" action="ppaction://hlinkfile"/>
              </a:rPr>
              <a:t>Footpath System</a:t>
            </a:r>
            <a:endParaRPr lang="en-GB" altLang="en-US" sz="1200" dirty="0" smtClean="0">
              <a:solidFill>
                <a:srgbClr val="0066C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 err="1" smtClean="0">
                <a:solidFill>
                  <a:schemeClr val="bg1">
                    <a:lumMod val="50000"/>
                  </a:schemeClr>
                </a:solidFill>
              </a:rPr>
              <a:t>Radlock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 Test Results &amp; Approvals 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(click on  each heading to view document)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200" u="sng" dirty="0" smtClean="0"/>
              <a:t>Approvals &amp; Customers within the U.K.</a:t>
            </a:r>
            <a:endParaRPr lang="en-US" sz="2200" u="sng" dirty="0"/>
          </a:p>
        </p:txBody>
      </p:sp>
      <p:pic>
        <p:nvPicPr>
          <p:cNvPr id="98307" name="Picture 2" descr="http://www.sse.com/uploadedImages/Controls/Lists/Galleries/Logos/SSE_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1943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http://www.cartoondick.co.uk/logo%20national%20gri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2525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8" descr="http://t1.gstatic.com/images?q=tbn:ANd9GcSNdv5rHaM2SKG-vzssfEG5_Uf699z_6P6yFZL3_PYwESkhnzEwgc6tyt6lF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1687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10" descr="https://consultations.tfl.gov.uk/os-custom-logos/tfl_logo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23812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14" descr="http://t3.gstatic.com/images?q=tbn:ANd9GcRfzjfGU8dyJLqwkN37wND1OGhquKEHXQYayM4s8wq9tiAuW_q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2619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12" descr="https://partners.myskanska.com/usa/vendors/inSiteDocs/SiteAssets/SitePages/Prequalification/SKANSKA-orig-logo-RGB-53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29543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16" descr="http://www.murphygroup.co.uk/assets/img/murphy-logo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300663"/>
            <a:ext cx="1905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18" descr="http://www.thephoenixpartners.com/wp-content/uploads/ngn_logo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20" descr="http://morrisonus.com/wp-content/themes/morrisonus/images/morriuslogo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238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6" name="Picture 22" descr="http://www.welovebristol.com/thumbnails/2011/05/bristol_water_logo-300x24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500438"/>
            <a:ext cx="17414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7" name="IMG1" descr="http://www.fastflow.co.uk/images/slideshow/Fastflow-energy-services.png"/>
          <p:cNvPicPr>
            <a:picLocks noChangeAspect="1" noChangeArrowheads="1"/>
          </p:cNvPicPr>
          <p:nvPr/>
        </p:nvPicPr>
        <p:blipFill>
          <a:blip r:link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3495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8" name="Picture 6" descr="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644900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530850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endParaRPr lang="en-GB" altLang="en-US" smtClean="0"/>
          </a:p>
          <a:p>
            <a:pPr algn="ctr">
              <a:buFont typeface="Wingdings 3" panose="05040102010807070707" pitchFamily="18" charset="2"/>
              <a:buNone/>
            </a:pPr>
            <a:endParaRPr lang="en-GB" altLang="en-US" smtClean="0"/>
          </a:p>
          <a:p>
            <a:pPr algn="ctr">
              <a:buFont typeface="Wingdings 3" panose="05040102010807070707" pitchFamily="18" charset="2"/>
              <a:buNone/>
            </a:pPr>
            <a:endParaRPr lang="en-GB" altLang="en-US" smtClean="0"/>
          </a:p>
          <a:p>
            <a:pPr algn="ctr">
              <a:buFont typeface="Wingdings 3" panose="05040102010807070707" pitchFamily="18" charset="2"/>
              <a:buNone/>
            </a:pPr>
            <a:endParaRPr lang="en-GB" altLang="en-US" smtClean="0"/>
          </a:p>
          <a:p>
            <a:pPr algn="ctr">
              <a:buFont typeface="Wingdings 3" panose="05040102010807070707" pitchFamily="18" charset="2"/>
              <a:buNone/>
            </a:pPr>
            <a:endParaRPr lang="en-GB" altLang="en-US" smtClean="0"/>
          </a:p>
          <a:p>
            <a:pPr algn="ctr">
              <a:buFont typeface="Wingdings 3" panose="05040102010807070707" pitchFamily="18" charset="2"/>
              <a:buNone/>
            </a:pPr>
            <a:endParaRPr lang="en-GB" altLang="en-US" smtClean="0"/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mtClean="0"/>
              <a:t>STEPHEN HILTON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mtClean="0">
                <a:hlinkClick r:id="rId2"/>
              </a:rPr>
              <a:t>stephen@radlock.co.uk</a:t>
            </a:r>
            <a:endParaRPr lang="en-GB" altLang="en-US" smtClean="0"/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mtClean="0"/>
              <a:t>07507-998825</a:t>
            </a:r>
          </a:p>
          <a:p>
            <a:endParaRPr lang="en-GB" altLang="en-US" smtClean="0"/>
          </a:p>
        </p:txBody>
      </p:sp>
      <p:pic>
        <p:nvPicPr>
          <p:cNvPr id="99331" name="Picture 12" descr="radlock_ma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125538"/>
            <a:ext cx="16875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184775"/>
          </a:xfrm>
        </p:spPr>
        <p:txBody>
          <a:bodyPr/>
          <a:lstStyle/>
          <a:p>
            <a:pPr marL="177800" indent="-166688"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r>
              <a:rPr lang="en-GB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Morning and evening peak periods</a:t>
            </a:r>
          </a:p>
          <a:p>
            <a:pPr marL="177800" indent="-166688"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r>
              <a:rPr lang="en-GB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Evening peak to morning peak when day working</a:t>
            </a: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r>
              <a:rPr lang="en-GB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Morning peak to evening peak when night working</a:t>
            </a: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r>
              <a:rPr lang="en-GB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Weekdays when work is limited to weekends</a:t>
            </a: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r>
              <a:rPr lang="en-GB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Weekends and public holidays when work is restricted to  weekdays</a:t>
            </a: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r>
              <a:rPr lang="en-GB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Specific events (e.g. parades, market days)</a:t>
            </a: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r>
              <a:rPr lang="en-GB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When no activity or delays during works</a:t>
            </a: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endParaRPr lang="en-GB" alt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66688">
              <a:spcBef>
                <a:spcPts val="838"/>
              </a:spcBef>
              <a:buClr>
                <a:srgbClr val="0060B2"/>
              </a:buClr>
              <a:buFont typeface="Wingdings" panose="05000000000000000000" pitchFamily="2" charset="2"/>
              <a:buChar char=""/>
              <a:tabLst>
                <a:tab pos="177800" algn="l"/>
              </a:tabLst>
            </a:pPr>
            <a:r>
              <a:rPr lang="en-GB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Permanently but allowing ‘frequent’ access to apparatus.</a:t>
            </a:r>
          </a:p>
          <a:p>
            <a:pPr marL="177800" indent="-166688">
              <a:tabLst>
                <a:tab pos="177800" algn="l"/>
              </a:tabLst>
            </a:pPr>
            <a:endParaRPr lang="en-GB" alt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txBody>
          <a:bodyPr/>
          <a:lstStyle/>
          <a:p>
            <a:pPr>
              <a:defRPr/>
            </a:pPr>
            <a:r>
              <a:rPr lang="en-GB" sz="2200" dirty="0" smtClean="0"/>
              <a:t>When road plates can be used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20713"/>
            <a:ext cx="8229600" cy="5329237"/>
          </a:xfrm>
        </p:spPr>
        <p:txBody>
          <a:bodyPr/>
          <a:lstStyle/>
          <a:p>
            <a:pPr marL="178166" indent="-167030">
              <a:buClr>
                <a:srgbClr val="0060B2"/>
              </a:buClr>
              <a:tabLst>
                <a:tab pos="178166" algn="l"/>
              </a:tabLst>
              <a:defRPr/>
            </a:pPr>
            <a:endParaRPr lang="en-GB" sz="1200" spc="-4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178166" indent="-167030">
              <a:buClr>
                <a:srgbClr val="0060B2"/>
              </a:buClr>
              <a:tabLst>
                <a:tab pos="178166" algn="l"/>
              </a:tabLst>
              <a:defRPr/>
            </a:pPr>
            <a:endParaRPr lang="en-GB" sz="1200" spc="-4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178166" indent="-167030">
              <a:buClr>
                <a:srgbClr val="0060B2"/>
              </a:buClr>
              <a:tabLst>
                <a:tab pos="178166" algn="l"/>
              </a:tabLst>
              <a:defRPr/>
            </a:pP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Time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to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install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the</a:t>
            </a:r>
            <a:r>
              <a:rPr lang="en-GB" sz="1200" spc="-88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plates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345196" lvl="1" indent="-167030">
              <a:spcBef>
                <a:spcPts val="530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Initial</a:t>
            </a:r>
            <a:r>
              <a:rPr lang="en-GB" sz="1200" spc="-31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installation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345196" lvl="1" indent="-167030">
              <a:spcBef>
                <a:spcPts val="526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r>
              <a:rPr lang="en-GB" sz="1200" spc="-18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Removal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and</a:t>
            </a:r>
            <a:r>
              <a:rPr lang="en-GB" sz="1200" spc="-22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replacement</a:t>
            </a:r>
          </a:p>
          <a:p>
            <a:pPr marL="345196" lvl="1" indent="-167030">
              <a:spcBef>
                <a:spcPts val="526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178166" indent="-167030">
              <a:spcBef>
                <a:spcPts val="833"/>
              </a:spcBef>
              <a:buClr>
                <a:srgbClr val="0060B2"/>
              </a:buClr>
              <a:tabLst>
                <a:tab pos="178166" algn="l"/>
              </a:tabLst>
              <a:defRPr/>
            </a:pPr>
            <a:r>
              <a:rPr lang="en-GB" sz="1200" spc="-31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Traffic</a:t>
            </a:r>
            <a:r>
              <a:rPr lang="en-GB" sz="1200" spc="-11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loading</a:t>
            </a:r>
          </a:p>
          <a:p>
            <a:pPr marL="178166" indent="-167030">
              <a:spcBef>
                <a:spcPts val="833"/>
              </a:spcBef>
              <a:buClr>
                <a:srgbClr val="0060B2"/>
              </a:buClr>
              <a:tabLst>
                <a:tab pos="178166" algn="l"/>
              </a:tabLst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178166" indent="-167030">
              <a:spcBef>
                <a:spcPts val="842"/>
              </a:spcBef>
              <a:buClr>
                <a:srgbClr val="0060B2"/>
              </a:buClr>
              <a:tabLst>
                <a:tab pos="178166" algn="l"/>
              </a:tabLst>
              <a:defRPr/>
            </a:pP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Safety of </a:t>
            </a:r>
            <a:r>
              <a:rPr lang="en-GB" sz="1200" spc="-9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all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road</a:t>
            </a:r>
            <a:r>
              <a:rPr lang="en-GB" sz="1200" spc="-4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users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345196" indent="-185961">
              <a:spcBef>
                <a:spcPts val="530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Height of plate </a:t>
            </a:r>
            <a:r>
              <a:rPr lang="en-GB" sz="1200" spc="-9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above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the road</a:t>
            </a:r>
            <a:r>
              <a:rPr lang="en-GB" sz="1200" spc="22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surface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345196" indent="-185961">
              <a:spcBef>
                <a:spcPts val="526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r>
              <a:rPr lang="en-GB" sz="1200" spc="-31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Traffic</a:t>
            </a:r>
            <a:r>
              <a:rPr lang="en-GB" sz="1200" spc="-79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speed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345196" indent="-185961">
              <a:spcBef>
                <a:spcPts val="526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Fixings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345196" indent="-185961">
              <a:spcBef>
                <a:spcPts val="526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Lighting, markings, visibility and</a:t>
            </a:r>
            <a:r>
              <a:rPr lang="en-GB" sz="1200" spc="26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signing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345196" indent="-185961">
              <a:spcBef>
                <a:spcPts val="526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Skid</a:t>
            </a:r>
            <a:r>
              <a:rPr lang="en-GB" sz="1200" spc="-83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resistance</a:t>
            </a:r>
          </a:p>
          <a:p>
            <a:pPr marL="345196" indent="-185961">
              <a:spcBef>
                <a:spcPts val="526"/>
              </a:spcBef>
              <a:buClr>
                <a:srgbClr val="0060B2"/>
              </a:buClr>
              <a:buFont typeface="Wingdings" pitchFamily="2" charset="2"/>
              <a:buChar char="§"/>
              <a:tabLst>
                <a:tab pos="345196" algn="l"/>
              </a:tabLst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178166" indent="-167030">
              <a:spcBef>
                <a:spcPts val="833"/>
              </a:spcBef>
              <a:buClr>
                <a:srgbClr val="0060B2"/>
              </a:buClr>
              <a:tabLst>
                <a:tab pos="178166" algn="l"/>
              </a:tabLst>
              <a:defRPr/>
            </a:pP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Noise </a:t>
            </a:r>
            <a:r>
              <a:rPr lang="en-GB" sz="1200" spc="-9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levels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and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other environmental</a:t>
            </a:r>
            <a:r>
              <a:rPr lang="en-GB" sz="1200" spc="-57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impacts</a:t>
            </a:r>
          </a:p>
          <a:p>
            <a:pPr marL="178166" indent="-167030">
              <a:spcBef>
                <a:spcPts val="833"/>
              </a:spcBef>
              <a:buClr>
                <a:srgbClr val="0060B2"/>
              </a:buClr>
              <a:tabLst>
                <a:tab pos="178166" algn="l"/>
              </a:tabLst>
              <a:defRPr/>
            </a:pP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 marL="178166" indent="-167030">
              <a:spcBef>
                <a:spcPts val="842"/>
              </a:spcBef>
              <a:buClr>
                <a:srgbClr val="0060B2"/>
              </a:buClr>
              <a:tabLst>
                <a:tab pos="178166" algn="l"/>
              </a:tabLst>
              <a:defRPr/>
            </a:pP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Inspection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and</a:t>
            </a:r>
            <a:r>
              <a:rPr lang="en-GB" sz="1200" spc="-66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 </a:t>
            </a:r>
            <a:r>
              <a:rPr lang="en-GB" sz="1200" spc="-4" dirty="0" smtClean="0">
                <a:solidFill>
                  <a:schemeClr val="bg1">
                    <a:lumMod val="65000"/>
                  </a:schemeClr>
                </a:solidFill>
                <a:cs typeface="Verdana"/>
              </a:rPr>
              <a:t>maintenance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cs typeface="Verdana"/>
            </a:endParaRPr>
          </a:p>
          <a:p>
            <a:pPr>
              <a:defRPr/>
            </a:pP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en-GB" sz="2200" dirty="0" smtClean="0"/>
              <a:t>Factors to consider when using Road Plates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Lane rental Charges</a:t>
            </a:r>
          </a:p>
          <a:p>
            <a:pPr lvl="1" eaLnBrk="1" hangingPunct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Low Charge - £800 per day</a:t>
            </a:r>
          </a:p>
          <a:p>
            <a:pPr lvl="1" eaLnBrk="1" hangingPunct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High Charge - £2500 per day</a:t>
            </a:r>
          </a:p>
          <a:p>
            <a:pPr lvl="1" eaLnBrk="1" hangingPunct="1"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Approximately 4 million of km of pipes and cables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	requiring maintenance and repair</a:t>
            </a:r>
          </a:p>
          <a:p>
            <a:pPr eaLnBrk="1" hangingPunct="1"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Around 4 million works per annum</a:t>
            </a:r>
          </a:p>
          <a:p>
            <a:pPr eaLnBrk="1" hangingPunct="1"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Undertaken by circa 250 Utility Companies; 200 Highway Authorities and 1000 Contractors</a:t>
            </a:r>
          </a:p>
          <a:p>
            <a:pPr eaLnBrk="1" hangingPunct="1"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Congestion cost as a result of Road Works in the UK is estimated at £4.3 Billion.</a:t>
            </a:r>
          </a:p>
          <a:p>
            <a:pPr eaLnBrk="1" hangingPunct="1">
              <a:defRPr/>
            </a:pPr>
            <a:endParaRPr lang="en-GB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The Councils have been given the right to charge for lane rentals, etc direct to the Utility Companies &amp; Contractors</a:t>
            </a:r>
          </a:p>
          <a:p>
            <a:pPr eaLnBrk="1" hangingPunct="1">
              <a:defRPr/>
            </a:pPr>
            <a:endParaRPr lang="en-GB" sz="1400" dirty="0" smtClean="0">
              <a:solidFill>
                <a:srgbClr val="0066CC"/>
              </a:solidFill>
            </a:endParaRPr>
          </a:p>
          <a:p>
            <a:pPr eaLnBrk="1" hangingPunct="1">
              <a:defRPr/>
            </a:pPr>
            <a:endParaRPr lang="en-GB" sz="1400" dirty="0" smtClean="0">
              <a:solidFill>
                <a:srgbClr val="0066CC"/>
              </a:solidFill>
            </a:endParaRP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Targeting of the Utility Companies &amp; Contractors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40" name="Picture 9" descr="http://i.telegraph.co.uk/multimedia/archive/03296/election-best-bori_3296441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196975"/>
            <a:ext cx="25384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ochdaleonline.co.uk/uploads/f1/news/img/201062_1659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41005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6" descr="http://www.slipnot.com/images/products/road-plates/steel/applications/2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9972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AUSING PROBLEMS FOR DRIVERS: Roadworks at Stanpi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39449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518988"/>
            <a:ext cx="8424936" cy="602409"/>
          </a:xfrm>
        </p:spPr>
        <p:txBody>
          <a:bodyPr wrap="square" lIns="0" tIns="0" rIns="0" bIns="0">
            <a:spAutoFit/>
          </a:bodyPr>
          <a:lstStyle/>
          <a:p>
            <a:pPr marL="12700" marR="5080">
              <a:lnSpc>
                <a:spcPct val="101000"/>
              </a:lnSpc>
              <a:tabLst>
                <a:tab pos="2197100" algn="l"/>
              </a:tabLst>
              <a:defRPr/>
            </a:pPr>
            <a:r>
              <a:rPr sz="2000" spc="-5" dirty="0"/>
              <a:t>London Plating Workshop  Developing new plating technology  </a:t>
            </a:r>
            <a:r>
              <a:rPr lang="en-GB" sz="2200" spc="-5" dirty="0" smtClean="0"/>
              <a:t/>
            </a:r>
            <a:br>
              <a:rPr lang="en-GB" sz="2200" spc="-5" dirty="0" smtClean="0"/>
            </a:br>
            <a:r>
              <a:rPr sz="2000" b="0" spc="-5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Adrian</a:t>
            </a:r>
            <a:r>
              <a:rPr sz="2000" b="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Wathen	</a:t>
            </a:r>
            <a:r>
              <a:rPr sz="2000" b="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- </a:t>
            </a:r>
            <a:r>
              <a:rPr sz="2000" b="0" spc="-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Best Practice</a:t>
            </a:r>
            <a:r>
              <a:rPr sz="2000" b="0" spc="-5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2000" b="0" spc="-1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Engineer</a:t>
            </a:r>
            <a:endParaRPr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387" name="Picture 4" descr="http://www.cartoondick.co.uk/logo%20national%20gr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232248" cy="63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Challenge from Mayor of London to reduce congestion caused by Road works – </a:t>
            </a:r>
          </a:p>
          <a:p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Adrian 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Wathen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of National Grid extensively worked towards reducing congestion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by utilising existing technology of modular road plates and doing so without the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necessary heavy plant that is usually required with heavy steel road plates when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delivered and fixed to the road surface.</a:t>
            </a:r>
          </a:p>
          <a:p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Existing technology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Traditional Road Plates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Composite Road Plates for 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RDXing’s</a:t>
            </a:r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Trenchlink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System</a:t>
            </a:r>
          </a:p>
          <a:p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Testing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Road Crossings</a:t>
            </a:r>
          </a:p>
          <a:p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GB" sz="10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Using Industry experts at Transport Research Labs to assist with the test programme,</a:t>
            </a:r>
          </a:p>
          <a:p>
            <a:r>
              <a:rPr lang="en-GB" sz="1000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testers settled on 4No. Independent tests:</a:t>
            </a:r>
          </a:p>
          <a:p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Test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PTV Skid Resistance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40kn Central Point Load Test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Ultimate Load test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Cyclic load test based on standard axle load</a:t>
            </a:r>
          </a:p>
          <a:p>
            <a:endParaRPr lang="en-GB" sz="1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Life of Road Plates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	Type 1, 2 &amp; 3 classified roads</a:t>
            </a:r>
          </a:p>
          <a:p>
            <a:endParaRPr lang="en-GB" dirty="0" smtClean="0"/>
          </a:p>
        </p:txBody>
      </p:sp>
      <p:sp>
        <p:nvSpPr>
          <p:cNvPr id="5" name="object 4"/>
          <p:cNvSpPr>
            <a:spLocks noChangeArrowheads="1"/>
          </p:cNvSpPr>
          <p:nvPr/>
        </p:nvSpPr>
        <p:spPr bwMode="auto">
          <a:xfrm>
            <a:off x="6804248" y="1772816"/>
            <a:ext cx="1440160" cy="158417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>
            <a:spLocks noChangeArrowheads="1"/>
          </p:cNvSpPr>
          <p:nvPr/>
        </p:nvSpPr>
        <p:spPr bwMode="auto">
          <a:xfrm>
            <a:off x="5940152" y="3789040"/>
            <a:ext cx="2500313" cy="187483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338554"/>
          </a:xfr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sz="2200" spc="-5" dirty="0"/>
              <a:t>London Plating</a:t>
            </a:r>
            <a:r>
              <a:rPr sz="2200" spc="-114" dirty="0"/>
              <a:t> </a:t>
            </a:r>
            <a:r>
              <a:rPr sz="2200" spc="-5" dirty="0"/>
              <a:t>Workshop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388" y="1125538"/>
            <a:ext cx="3744912" cy="73353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4145">
              <a:defRPr/>
            </a:pPr>
            <a:r>
              <a:rPr sz="1200" b="1" spc="-10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Phase </a:t>
            </a:r>
            <a:r>
              <a:rPr sz="1200" b="1" spc="-5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2 –</a:t>
            </a:r>
            <a:r>
              <a:rPr sz="1200" b="1" spc="-50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 </a:t>
            </a:r>
            <a:r>
              <a:rPr sz="1200" b="1" spc="-30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Testing</a:t>
            </a:r>
            <a:endParaRPr sz="1200" dirty="0">
              <a:solidFill>
                <a:schemeClr val="bg1">
                  <a:lumMod val="65000"/>
                </a:schemeClr>
              </a:solidFill>
              <a:latin typeface="+mj-lt"/>
              <a:cs typeface="Arial"/>
            </a:endParaRPr>
          </a:p>
          <a:p>
            <a:pPr marL="369570" indent="-356870">
              <a:spcBef>
                <a:spcPts val="1420"/>
              </a:spcBef>
              <a:buFont typeface="Arial"/>
              <a:buChar char="•"/>
              <a:tabLst>
                <a:tab pos="369570" algn="l"/>
                <a:tab pos="370205" algn="l"/>
              </a:tabLst>
              <a:defRPr/>
            </a:pPr>
            <a:r>
              <a:rPr sz="1200" b="1" spc="-10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Cyclical </a:t>
            </a:r>
            <a:r>
              <a:rPr sz="1200" b="1" spc="-5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loading</a:t>
            </a:r>
            <a:r>
              <a:rPr sz="1200" b="1" spc="-55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 </a:t>
            </a:r>
            <a:r>
              <a:rPr sz="1200" b="1" spc="-10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test</a:t>
            </a:r>
            <a:endParaRPr sz="1200" dirty="0">
              <a:solidFill>
                <a:schemeClr val="bg1">
                  <a:lumMod val="65000"/>
                </a:schemeClr>
              </a:solidFill>
              <a:latin typeface="+mj-lt"/>
              <a:cs typeface="Arial"/>
            </a:endParaRPr>
          </a:p>
          <a:p>
            <a:pPr marL="913130" lvl="1" indent="-364490">
              <a:buFont typeface="Arial"/>
              <a:buChar char="•"/>
              <a:tabLst>
                <a:tab pos="913130" algn="l"/>
                <a:tab pos="913765" algn="l"/>
              </a:tabLst>
              <a:defRPr/>
            </a:pPr>
            <a:r>
              <a:rPr sz="1200" b="1" spc="-5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Plate</a:t>
            </a:r>
            <a:r>
              <a:rPr sz="1200" b="1" spc="-90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 </a:t>
            </a:r>
            <a:r>
              <a:rPr sz="1200" b="1" spc="-10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layout</a:t>
            </a:r>
            <a:endParaRPr sz="1200" dirty="0">
              <a:solidFill>
                <a:schemeClr val="bg1">
                  <a:lumMod val="6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219075" y="2279650"/>
            <a:ext cx="4378325" cy="328453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object 5"/>
          <p:cNvSpPr>
            <a:spLocks noChangeArrowheads="1"/>
          </p:cNvSpPr>
          <p:nvPr/>
        </p:nvSpPr>
        <p:spPr bwMode="auto">
          <a:xfrm>
            <a:off x="5199063" y="1089025"/>
            <a:ext cx="3406775" cy="525145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76861"/>
            <a:ext cx="8229600" cy="338554"/>
          </a:xfr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sz="2200" spc="-5" dirty="0"/>
              <a:t>London Plating</a:t>
            </a:r>
            <a:r>
              <a:rPr sz="2200" spc="-114" dirty="0"/>
              <a:t> </a:t>
            </a:r>
            <a:r>
              <a:rPr sz="2200" spc="-5" dirty="0"/>
              <a:t>Workshop</a:t>
            </a:r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0" y="1628775"/>
            <a:ext cx="8942388" cy="18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15913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Phase 2 – Next Steps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Following the successful outcome of the test </a:t>
            </a:r>
            <a:r>
              <a:rPr lang="en-US" altLang="en-US" sz="1200" b="1" dirty="0" err="1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programme</a:t>
            </a:r>
            <a:r>
              <a:rPr lang="en-US" altLang="en-US" sz="12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 National Grid  are;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8"/>
              </a:spcBef>
              <a:buClr>
                <a:srgbClr val="0079C1"/>
              </a:buCl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Proceeding with a number of field trials of the tested products to determine  user acceptance in the working environment</a:t>
            </a:r>
          </a:p>
          <a:p>
            <a:pPr>
              <a:spcBef>
                <a:spcPts val="38"/>
              </a:spcBef>
              <a:buClr>
                <a:srgbClr val="0079C1"/>
              </a:buCl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Pursuing hire agreements via our Global Procurement Department</a:t>
            </a:r>
          </a:p>
          <a:p>
            <a:pPr>
              <a:spcBef>
                <a:spcPts val="38"/>
              </a:spcBef>
              <a:buClr>
                <a:srgbClr val="0079C1"/>
              </a:buCl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Developing a new internal specification for road plating based on the  outcomes of the test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programme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748" name="object 4"/>
          <p:cNvSpPr>
            <a:spLocks noChangeArrowheads="1"/>
          </p:cNvSpPr>
          <p:nvPr/>
        </p:nvSpPr>
        <p:spPr bwMode="auto">
          <a:xfrm>
            <a:off x="2286000" y="4264025"/>
            <a:ext cx="1238250" cy="20955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object 5"/>
          <p:cNvSpPr>
            <a:spLocks noChangeArrowheads="1"/>
          </p:cNvSpPr>
          <p:nvPr/>
        </p:nvSpPr>
        <p:spPr bwMode="auto">
          <a:xfrm>
            <a:off x="1882775" y="4473575"/>
            <a:ext cx="1674813" cy="2159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0" name="object 6"/>
          <p:cNvSpPr>
            <a:spLocks noChangeArrowheads="1"/>
          </p:cNvSpPr>
          <p:nvPr/>
        </p:nvSpPr>
        <p:spPr bwMode="auto">
          <a:xfrm>
            <a:off x="1905000" y="4689475"/>
            <a:ext cx="1692275" cy="21748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1" name="object 7"/>
          <p:cNvSpPr>
            <a:spLocks noChangeArrowheads="1"/>
          </p:cNvSpPr>
          <p:nvPr/>
        </p:nvSpPr>
        <p:spPr bwMode="auto">
          <a:xfrm>
            <a:off x="1943100" y="4906963"/>
            <a:ext cx="1693863" cy="21748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2" name="object 8"/>
          <p:cNvSpPr>
            <a:spLocks noChangeArrowheads="1"/>
          </p:cNvSpPr>
          <p:nvPr/>
        </p:nvSpPr>
        <p:spPr bwMode="auto">
          <a:xfrm>
            <a:off x="1984375" y="5124450"/>
            <a:ext cx="1692275" cy="217488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object 9"/>
          <p:cNvSpPr>
            <a:spLocks noChangeArrowheads="1"/>
          </p:cNvSpPr>
          <p:nvPr/>
        </p:nvSpPr>
        <p:spPr bwMode="auto">
          <a:xfrm>
            <a:off x="2022475" y="5341938"/>
            <a:ext cx="1693863" cy="217487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4" name="object 10"/>
          <p:cNvSpPr>
            <a:spLocks noChangeArrowheads="1"/>
          </p:cNvSpPr>
          <p:nvPr/>
        </p:nvSpPr>
        <p:spPr bwMode="auto">
          <a:xfrm>
            <a:off x="2062163" y="5559425"/>
            <a:ext cx="1693862" cy="2159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5" name="object 11"/>
          <p:cNvSpPr>
            <a:spLocks noChangeArrowheads="1"/>
          </p:cNvSpPr>
          <p:nvPr/>
        </p:nvSpPr>
        <p:spPr bwMode="auto">
          <a:xfrm>
            <a:off x="2103438" y="5775325"/>
            <a:ext cx="1693862" cy="217488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6" name="object 12"/>
          <p:cNvSpPr>
            <a:spLocks noChangeArrowheads="1"/>
          </p:cNvSpPr>
          <p:nvPr/>
        </p:nvSpPr>
        <p:spPr bwMode="auto">
          <a:xfrm>
            <a:off x="2143125" y="5992813"/>
            <a:ext cx="1693863" cy="217487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7" name="object 13"/>
          <p:cNvSpPr>
            <a:spLocks noChangeArrowheads="1"/>
          </p:cNvSpPr>
          <p:nvPr/>
        </p:nvSpPr>
        <p:spPr bwMode="auto">
          <a:xfrm>
            <a:off x="2182813" y="6210300"/>
            <a:ext cx="1692275" cy="217488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8" name="object 14"/>
          <p:cNvSpPr>
            <a:spLocks noChangeArrowheads="1"/>
          </p:cNvSpPr>
          <p:nvPr/>
        </p:nvSpPr>
        <p:spPr bwMode="auto">
          <a:xfrm>
            <a:off x="2222500" y="6427788"/>
            <a:ext cx="1670050" cy="217487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object 15"/>
          <p:cNvSpPr>
            <a:spLocks noChangeArrowheads="1"/>
          </p:cNvSpPr>
          <p:nvPr/>
        </p:nvSpPr>
        <p:spPr bwMode="auto">
          <a:xfrm>
            <a:off x="2263775" y="6645275"/>
            <a:ext cx="974725" cy="171450"/>
          </a:xfrm>
          <a:prstGeom prst="rect">
            <a:avLst/>
          </a:prstGeom>
          <a:blipFill dpi="0" rotWithShape="1">
            <a:blip r:embed="rId1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0" name="object 16"/>
          <p:cNvSpPr>
            <a:spLocks/>
          </p:cNvSpPr>
          <p:nvPr/>
        </p:nvSpPr>
        <p:spPr bwMode="auto">
          <a:xfrm>
            <a:off x="1868488" y="4243388"/>
            <a:ext cx="2036762" cy="2582862"/>
          </a:xfrm>
          <a:custGeom>
            <a:avLst/>
            <a:gdLst>
              <a:gd name="T0" fmla="*/ 2036381 w 2036445"/>
              <a:gd name="T1" fmla="*/ 2287242 h 2583179"/>
              <a:gd name="T2" fmla="*/ 1617978 w 2036445"/>
              <a:gd name="T3" fmla="*/ 0 h 2583179"/>
              <a:gd name="T4" fmla="*/ 0 w 2036445"/>
              <a:gd name="T5" fmla="*/ 295619 h 2583179"/>
              <a:gd name="T6" fmla="*/ 6096 w 2036445"/>
              <a:gd name="T7" fmla="*/ 328949 h 2583179"/>
              <a:gd name="T8" fmla="*/ 6097 w 2036445"/>
              <a:gd name="T9" fmla="*/ 304000 h 2583179"/>
              <a:gd name="T10" fmla="*/ 9908 w 2036445"/>
              <a:gd name="T11" fmla="*/ 298666 h 2583179"/>
              <a:gd name="T12" fmla="*/ 10728 w 2036445"/>
              <a:gd name="T13" fmla="*/ 303154 h 2583179"/>
              <a:gd name="T14" fmla="*/ 1609595 w 2036445"/>
              <a:gd name="T15" fmla="*/ 10880 h 2583179"/>
              <a:gd name="T16" fmla="*/ 1609595 w 2036445"/>
              <a:gd name="T17" fmla="*/ 6094 h 2583179"/>
              <a:gd name="T18" fmla="*/ 1614929 w 2036445"/>
              <a:gd name="T19" fmla="*/ 9904 h 2583179"/>
              <a:gd name="T20" fmla="*/ 1614929 w 2036445"/>
              <a:gd name="T21" fmla="*/ 35248 h 2583179"/>
              <a:gd name="T22" fmla="*/ 2025652 w 2036445"/>
              <a:gd name="T23" fmla="*/ 2279708 h 2583179"/>
              <a:gd name="T24" fmla="*/ 2030284 w 2036445"/>
              <a:gd name="T25" fmla="*/ 2278861 h 2583179"/>
              <a:gd name="T26" fmla="*/ 2030284 w 2036445"/>
              <a:gd name="T27" fmla="*/ 2288357 h 2583179"/>
              <a:gd name="T28" fmla="*/ 2036381 w 2036445"/>
              <a:gd name="T29" fmla="*/ 2287242 h 2583179"/>
              <a:gd name="T30" fmla="*/ 10728 w 2036445"/>
              <a:gd name="T31" fmla="*/ 303154 h 2583179"/>
              <a:gd name="T32" fmla="*/ 9908 w 2036445"/>
              <a:gd name="T33" fmla="*/ 298666 h 2583179"/>
              <a:gd name="T34" fmla="*/ 6097 w 2036445"/>
              <a:gd name="T35" fmla="*/ 304000 h 2583179"/>
              <a:gd name="T36" fmla="*/ 10728 w 2036445"/>
              <a:gd name="T37" fmla="*/ 303154 h 2583179"/>
              <a:gd name="T38" fmla="*/ 425938 w 2036445"/>
              <a:gd name="T39" fmla="*/ 2572137 h 2583179"/>
              <a:gd name="T40" fmla="*/ 10728 w 2036445"/>
              <a:gd name="T41" fmla="*/ 303154 h 2583179"/>
              <a:gd name="T42" fmla="*/ 6097 w 2036445"/>
              <a:gd name="T43" fmla="*/ 304000 h 2583179"/>
              <a:gd name="T44" fmla="*/ 6096 w 2036445"/>
              <a:gd name="T45" fmla="*/ 328949 h 2583179"/>
              <a:gd name="T46" fmla="*/ 418403 w 2036445"/>
              <a:gd name="T47" fmla="*/ 2582862 h 2583179"/>
              <a:gd name="T48" fmla="*/ 421452 w 2036445"/>
              <a:gd name="T49" fmla="*/ 2582305 h 2583179"/>
              <a:gd name="T50" fmla="*/ 421452 w 2036445"/>
              <a:gd name="T51" fmla="*/ 2572957 h 2583179"/>
              <a:gd name="T52" fmla="*/ 425938 w 2036445"/>
              <a:gd name="T53" fmla="*/ 2572137 h 2583179"/>
              <a:gd name="T54" fmla="*/ 426786 w 2036445"/>
              <a:gd name="T55" fmla="*/ 2576767 h 2583179"/>
              <a:gd name="T56" fmla="*/ 425938 w 2036445"/>
              <a:gd name="T57" fmla="*/ 2572137 h 2583179"/>
              <a:gd name="T58" fmla="*/ 421452 w 2036445"/>
              <a:gd name="T59" fmla="*/ 2572957 h 2583179"/>
              <a:gd name="T60" fmla="*/ 426786 w 2036445"/>
              <a:gd name="T61" fmla="*/ 2576767 h 2583179"/>
              <a:gd name="T62" fmla="*/ 426786 w 2036445"/>
              <a:gd name="T63" fmla="*/ 2581331 h 2583179"/>
              <a:gd name="T64" fmla="*/ 426786 w 2036445"/>
              <a:gd name="T65" fmla="*/ 2576767 h 2583179"/>
              <a:gd name="T66" fmla="*/ 421452 w 2036445"/>
              <a:gd name="T67" fmla="*/ 2572957 h 2583179"/>
              <a:gd name="T68" fmla="*/ 421452 w 2036445"/>
              <a:gd name="T69" fmla="*/ 2582305 h 2583179"/>
              <a:gd name="T70" fmla="*/ 426786 w 2036445"/>
              <a:gd name="T71" fmla="*/ 2581331 h 2583179"/>
              <a:gd name="T72" fmla="*/ 2030284 w 2036445"/>
              <a:gd name="T73" fmla="*/ 2288357 h 2583179"/>
              <a:gd name="T74" fmla="*/ 2030284 w 2036445"/>
              <a:gd name="T75" fmla="*/ 2278861 h 2583179"/>
              <a:gd name="T76" fmla="*/ 2026473 w 2036445"/>
              <a:gd name="T77" fmla="*/ 2284195 h 2583179"/>
              <a:gd name="T78" fmla="*/ 2025652 w 2036445"/>
              <a:gd name="T79" fmla="*/ 2279708 h 2583179"/>
              <a:gd name="T80" fmla="*/ 425938 w 2036445"/>
              <a:gd name="T81" fmla="*/ 2572137 h 2583179"/>
              <a:gd name="T82" fmla="*/ 426786 w 2036445"/>
              <a:gd name="T83" fmla="*/ 2576767 h 2583179"/>
              <a:gd name="T84" fmla="*/ 426786 w 2036445"/>
              <a:gd name="T85" fmla="*/ 2581331 h 2583179"/>
              <a:gd name="T86" fmla="*/ 2030284 w 2036445"/>
              <a:gd name="T87" fmla="*/ 2288357 h 2583179"/>
              <a:gd name="T88" fmla="*/ 1614929 w 2036445"/>
              <a:gd name="T89" fmla="*/ 9904 h 2583179"/>
              <a:gd name="T90" fmla="*/ 1609595 w 2036445"/>
              <a:gd name="T91" fmla="*/ 6094 h 2583179"/>
              <a:gd name="T92" fmla="*/ 1610442 w 2036445"/>
              <a:gd name="T93" fmla="*/ 10725 h 2583179"/>
              <a:gd name="T94" fmla="*/ 1614929 w 2036445"/>
              <a:gd name="T95" fmla="*/ 9904 h 2583179"/>
              <a:gd name="T96" fmla="*/ 1610442 w 2036445"/>
              <a:gd name="T97" fmla="*/ 10725 h 2583179"/>
              <a:gd name="T98" fmla="*/ 1609595 w 2036445"/>
              <a:gd name="T99" fmla="*/ 6094 h 2583179"/>
              <a:gd name="T100" fmla="*/ 1609595 w 2036445"/>
              <a:gd name="T101" fmla="*/ 10880 h 2583179"/>
              <a:gd name="T102" fmla="*/ 1610442 w 2036445"/>
              <a:gd name="T103" fmla="*/ 10725 h 2583179"/>
              <a:gd name="T104" fmla="*/ 1614929 w 2036445"/>
              <a:gd name="T105" fmla="*/ 35248 h 2583179"/>
              <a:gd name="T106" fmla="*/ 1614929 w 2036445"/>
              <a:gd name="T107" fmla="*/ 9904 h 2583179"/>
              <a:gd name="T108" fmla="*/ 1610442 w 2036445"/>
              <a:gd name="T109" fmla="*/ 10725 h 2583179"/>
              <a:gd name="T110" fmla="*/ 1614929 w 2036445"/>
              <a:gd name="T111" fmla="*/ 35248 h 2583179"/>
              <a:gd name="T112" fmla="*/ 2030284 w 2036445"/>
              <a:gd name="T113" fmla="*/ 2278861 h 2583179"/>
              <a:gd name="T114" fmla="*/ 2025652 w 2036445"/>
              <a:gd name="T115" fmla="*/ 2279708 h 2583179"/>
              <a:gd name="T116" fmla="*/ 2026473 w 2036445"/>
              <a:gd name="T117" fmla="*/ 2284195 h 2583179"/>
              <a:gd name="T118" fmla="*/ 2030284 w 2036445"/>
              <a:gd name="T119" fmla="*/ 2278861 h 2583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36445"/>
              <a:gd name="T181" fmla="*/ 0 h 2583179"/>
              <a:gd name="T182" fmla="*/ 2036445 w 2036445"/>
              <a:gd name="T183" fmla="*/ 2583179 h 2583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36445" h="2583179">
                <a:moveTo>
                  <a:pt x="2036064" y="2287523"/>
                </a:moveTo>
                <a:lnTo>
                  <a:pt x="1617726" y="0"/>
                </a:lnTo>
                <a:lnTo>
                  <a:pt x="0" y="295655"/>
                </a:lnTo>
                <a:lnTo>
                  <a:pt x="6095" y="328989"/>
                </a:lnTo>
                <a:lnTo>
                  <a:pt x="6096" y="304037"/>
                </a:lnTo>
                <a:lnTo>
                  <a:pt x="9906" y="298703"/>
                </a:lnTo>
                <a:lnTo>
                  <a:pt x="10726" y="303191"/>
                </a:lnTo>
                <a:lnTo>
                  <a:pt x="1609344" y="10881"/>
                </a:lnTo>
                <a:lnTo>
                  <a:pt x="1609344" y="6095"/>
                </a:lnTo>
                <a:lnTo>
                  <a:pt x="1614678" y="9905"/>
                </a:lnTo>
                <a:lnTo>
                  <a:pt x="1614678" y="35252"/>
                </a:lnTo>
                <a:lnTo>
                  <a:pt x="2025337" y="2279988"/>
                </a:lnTo>
                <a:lnTo>
                  <a:pt x="2029968" y="2279141"/>
                </a:lnTo>
                <a:lnTo>
                  <a:pt x="2029968" y="2288638"/>
                </a:lnTo>
                <a:lnTo>
                  <a:pt x="2036064" y="2287523"/>
                </a:lnTo>
                <a:close/>
              </a:path>
              <a:path w="2036445" h="2583179">
                <a:moveTo>
                  <a:pt x="10726" y="303191"/>
                </a:moveTo>
                <a:lnTo>
                  <a:pt x="9906" y="298703"/>
                </a:lnTo>
                <a:lnTo>
                  <a:pt x="6096" y="304037"/>
                </a:lnTo>
                <a:lnTo>
                  <a:pt x="10726" y="303191"/>
                </a:lnTo>
                <a:close/>
              </a:path>
              <a:path w="2036445" h="2583179">
                <a:moveTo>
                  <a:pt x="425872" y="2572453"/>
                </a:moveTo>
                <a:lnTo>
                  <a:pt x="10726" y="303191"/>
                </a:lnTo>
                <a:lnTo>
                  <a:pt x="6096" y="304037"/>
                </a:lnTo>
                <a:lnTo>
                  <a:pt x="6095" y="328989"/>
                </a:lnTo>
                <a:lnTo>
                  <a:pt x="418338" y="2583179"/>
                </a:lnTo>
                <a:lnTo>
                  <a:pt x="421386" y="2582622"/>
                </a:lnTo>
                <a:lnTo>
                  <a:pt x="421386" y="2573273"/>
                </a:lnTo>
                <a:lnTo>
                  <a:pt x="425872" y="2572453"/>
                </a:lnTo>
                <a:close/>
              </a:path>
              <a:path w="2036445" h="2583179">
                <a:moveTo>
                  <a:pt x="426720" y="2577083"/>
                </a:moveTo>
                <a:lnTo>
                  <a:pt x="425872" y="2572453"/>
                </a:lnTo>
                <a:lnTo>
                  <a:pt x="421386" y="2573273"/>
                </a:lnTo>
                <a:lnTo>
                  <a:pt x="426720" y="2577083"/>
                </a:lnTo>
                <a:close/>
              </a:path>
              <a:path w="2036445" h="2583179">
                <a:moveTo>
                  <a:pt x="426720" y="2581648"/>
                </a:moveTo>
                <a:lnTo>
                  <a:pt x="426720" y="2577083"/>
                </a:lnTo>
                <a:lnTo>
                  <a:pt x="421386" y="2573273"/>
                </a:lnTo>
                <a:lnTo>
                  <a:pt x="421386" y="2582622"/>
                </a:lnTo>
                <a:lnTo>
                  <a:pt x="426720" y="2581648"/>
                </a:lnTo>
                <a:close/>
              </a:path>
              <a:path w="2036445" h="2583179">
                <a:moveTo>
                  <a:pt x="2029968" y="2288638"/>
                </a:moveTo>
                <a:lnTo>
                  <a:pt x="2029968" y="2279141"/>
                </a:lnTo>
                <a:lnTo>
                  <a:pt x="2026158" y="2284475"/>
                </a:lnTo>
                <a:lnTo>
                  <a:pt x="2025337" y="2279988"/>
                </a:lnTo>
                <a:lnTo>
                  <a:pt x="425872" y="2572453"/>
                </a:lnTo>
                <a:lnTo>
                  <a:pt x="426720" y="2577083"/>
                </a:lnTo>
                <a:lnTo>
                  <a:pt x="426720" y="2581648"/>
                </a:lnTo>
                <a:lnTo>
                  <a:pt x="2029968" y="2288638"/>
                </a:lnTo>
                <a:close/>
              </a:path>
              <a:path w="2036445" h="2583179">
                <a:moveTo>
                  <a:pt x="1614678" y="9905"/>
                </a:moveTo>
                <a:lnTo>
                  <a:pt x="1609344" y="6095"/>
                </a:lnTo>
                <a:lnTo>
                  <a:pt x="1610191" y="10726"/>
                </a:lnTo>
                <a:lnTo>
                  <a:pt x="1614678" y="9905"/>
                </a:lnTo>
                <a:close/>
              </a:path>
              <a:path w="2036445" h="2583179">
                <a:moveTo>
                  <a:pt x="1610191" y="10726"/>
                </a:moveTo>
                <a:lnTo>
                  <a:pt x="1609344" y="6095"/>
                </a:lnTo>
                <a:lnTo>
                  <a:pt x="1609344" y="10881"/>
                </a:lnTo>
                <a:lnTo>
                  <a:pt x="1610191" y="10726"/>
                </a:lnTo>
                <a:close/>
              </a:path>
              <a:path w="2036445" h="2583179">
                <a:moveTo>
                  <a:pt x="1614678" y="35252"/>
                </a:moveTo>
                <a:lnTo>
                  <a:pt x="1614678" y="9905"/>
                </a:lnTo>
                <a:lnTo>
                  <a:pt x="1610191" y="10726"/>
                </a:lnTo>
                <a:lnTo>
                  <a:pt x="1614678" y="35252"/>
                </a:lnTo>
                <a:close/>
              </a:path>
              <a:path w="2036445" h="2583179">
                <a:moveTo>
                  <a:pt x="2029968" y="2279141"/>
                </a:moveTo>
                <a:lnTo>
                  <a:pt x="2025337" y="2279988"/>
                </a:lnTo>
                <a:lnTo>
                  <a:pt x="2026158" y="2284475"/>
                </a:lnTo>
                <a:lnTo>
                  <a:pt x="2029968" y="2279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761" name="object 17"/>
          <p:cNvSpPr>
            <a:spLocks noChangeArrowheads="1"/>
          </p:cNvSpPr>
          <p:nvPr/>
        </p:nvSpPr>
        <p:spPr bwMode="auto">
          <a:xfrm>
            <a:off x="5002213" y="4256088"/>
            <a:ext cx="1212850" cy="212725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2" name="object 18"/>
          <p:cNvSpPr>
            <a:spLocks noChangeArrowheads="1"/>
          </p:cNvSpPr>
          <p:nvPr/>
        </p:nvSpPr>
        <p:spPr bwMode="auto">
          <a:xfrm>
            <a:off x="4964113" y="4468813"/>
            <a:ext cx="1676400" cy="214312"/>
          </a:xfrm>
          <a:prstGeom prst="rect">
            <a:avLst/>
          </a:prstGeom>
          <a:blipFill dpi="0" rotWithShape="1">
            <a:blip r:embed="rId1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3" name="object 19"/>
          <p:cNvSpPr>
            <a:spLocks noChangeArrowheads="1"/>
          </p:cNvSpPr>
          <p:nvPr/>
        </p:nvSpPr>
        <p:spPr bwMode="auto">
          <a:xfrm>
            <a:off x="4922838" y="4683125"/>
            <a:ext cx="1700212" cy="212725"/>
          </a:xfrm>
          <a:prstGeom prst="rect">
            <a:avLst/>
          </a:prstGeom>
          <a:blipFill dpi="0" rotWithShape="1">
            <a:blip r:embed="rId16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4" name="object 20"/>
          <p:cNvSpPr>
            <a:spLocks noChangeArrowheads="1"/>
          </p:cNvSpPr>
          <p:nvPr/>
        </p:nvSpPr>
        <p:spPr bwMode="auto">
          <a:xfrm>
            <a:off x="4884738" y="4895850"/>
            <a:ext cx="1693862" cy="212725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5" name="object 21"/>
          <p:cNvSpPr>
            <a:spLocks noChangeArrowheads="1"/>
          </p:cNvSpPr>
          <p:nvPr/>
        </p:nvSpPr>
        <p:spPr bwMode="auto">
          <a:xfrm>
            <a:off x="4846638" y="5108575"/>
            <a:ext cx="1693862" cy="214313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6" name="object 22"/>
          <p:cNvSpPr>
            <a:spLocks noChangeArrowheads="1"/>
          </p:cNvSpPr>
          <p:nvPr/>
        </p:nvSpPr>
        <p:spPr bwMode="auto">
          <a:xfrm>
            <a:off x="4808538" y="5322888"/>
            <a:ext cx="1693862" cy="212725"/>
          </a:xfrm>
          <a:prstGeom prst="rect">
            <a:avLst/>
          </a:prstGeom>
          <a:blipFill dpi="0" rotWithShape="1">
            <a:blip r:embed="rId19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7" name="object 23"/>
          <p:cNvSpPr>
            <a:spLocks noChangeArrowheads="1"/>
          </p:cNvSpPr>
          <p:nvPr/>
        </p:nvSpPr>
        <p:spPr bwMode="auto">
          <a:xfrm>
            <a:off x="4765675" y="5535613"/>
            <a:ext cx="1701800" cy="214312"/>
          </a:xfrm>
          <a:prstGeom prst="rect">
            <a:avLst/>
          </a:prstGeom>
          <a:blipFill dpi="0" rotWithShape="1">
            <a:blip r:embed="rId20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8" name="object 24"/>
          <p:cNvSpPr>
            <a:spLocks noChangeArrowheads="1"/>
          </p:cNvSpPr>
          <p:nvPr/>
        </p:nvSpPr>
        <p:spPr bwMode="auto">
          <a:xfrm>
            <a:off x="4727575" y="5749925"/>
            <a:ext cx="1695450" cy="212725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69" name="object 25"/>
          <p:cNvSpPr>
            <a:spLocks noChangeArrowheads="1"/>
          </p:cNvSpPr>
          <p:nvPr/>
        </p:nvSpPr>
        <p:spPr bwMode="auto">
          <a:xfrm>
            <a:off x="4689475" y="5962650"/>
            <a:ext cx="1695450" cy="212725"/>
          </a:xfrm>
          <a:prstGeom prst="rect">
            <a:avLst/>
          </a:prstGeom>
          <a:blipFill dpi="0" rotWithShape="1">
            <a:blip r:embed="rId21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70" name="object 26"/>
          <p:cNvSpPr>
            <a:spLocks noChangeArrowheads="1"/>
          </p:cNvSpPr>
          <p:nvPr/>
        </p:nvSpPr>
        <p:spPr bwMode="auto">
          <a:xfrm>
            <a:off x="4648200" y="6175375"/>
            <a:ext cx="1700213" cy="214313"/>
          </a:xfrm>
          <a:prstGeom prst="rect">
            <a:avLst/>
          </a:prstGeom>
          <a:blipFill dpi="0" rotWithShape="1">
            <a:blip r:embed="rId2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71" name="object 27"/>
          <p:cNvSpPr>
            <a:spLocks noChangeArrowheads="1"/>
          </p:cNvSpPr>
          <p:nvPr/>
        </p:nvSpPr>
        <p:spPr bwMode="auto">
          <a:xfrm>
            <a:off x="4629150" y="6389688"/>
            <a:ext cx="1676400" cy="212725"/>
          </a:xfrm>
          <a:prstGeom prst="rect">
            <a:avLst/>
          </a:prstGeom>
          <a:blipFill dpi="0" rotWithShape="1">
            <a:blip r:embed="rId2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72" name="object 28"/>
          <p:cNvSpPr>
            <a:spLocks noChangeArrowheads="1"/>
          </p:cNvSpPr>
          <p:nvPr/>
        </p:nvSpPr>
        <p:spPr bwMode="auto">
          <a:xfrm>
            <a:off x="5146675" y="6602413"/>
            <a:ext cx="1122363" cy="198437"/>
          </a:xfrm>
          <a:prstGeom prst="rect">
            <a:avLst/>
          </a:prstGeom>
          <a:blipFill dpi="0" rotWithShape="1">
            <a:blip r:embed="rId2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73" name="object 29"/>
          <p:cNvSpPr>
            <a:spLocks/>
          </p:cNvSpPr>
          <p:nvPr/>
        </p:nvSpPr>
        <p:spPr bwMode="auto">
          <a:xfrm>
            <a:off x="4618038" y="4243388"/>
            <a:ext cx="2033587" cy="2568575"/>
          </a:xfrm>
          <a:custGeom>
            <a:avLst/>
            <a:gdLst>
              <a:gd name="T0" fmla="*/ 2033206 w 2032634"/>
              <a:gd name="T1" fmla="*/ 297106 h 2569209"/>
              <a:gd name="T2" fmla="*/ 417771 w 2032634"/>
              <a:gd name="T3" fmla="*/ 0 h 2569209"/>
              <a:gd name="T4" fmla="*/ 0 w 2032634"/>
              <a:gd name="T5" fmla="*/ 2271723 h 2569209"/>
              <a:gd name="T6" fmla="*/ 6099 w 2032634"/>
              <a:gd name="T7" fmla="*/ 2272842 h 2569209"/>
              <a:gd name="T8" fmla="*/ 6099 w 2032634"/>
              <a:gd name="T9" fmla="*/ 2262582 h 2569209"/>
              <a:gd name="T10" fmla="*/ 10870 w 2032634"/>
              <a:gd name="T11" fmla="*/ 2263459 h 2569209"/>
              <a:gd name="T12" fmla="*/ 420820 w 2032634"/>
              <a:gd name="T13" fmla="*/ 35853 h 2569209"/>
              <a:gd name="T14" fmla="*/ 420820 w 2032634"/>
              <a:gd name="T15" fmla="*/ 10665 h 2569209"/>
              <a:gd name="T16" fmla="*/ 426157 w 2032634"/>
              <a:gd name="T17" fmla="*/ 6856 h 2569209"/>
              <a:gd name="T18" fmla="*/ 426157 w 2032634"/>
              <a:gd name="T19" fmla="*/ 11645 h 2569209"/>
              <a:gd name="T20" fmla="*/ 2021708 w 2032634"/>
              <a:gd name="T21" fmla="*/ 304635 h 2569209"/>
              <a:gd name="T22" fmla="*/ 2022534 w 2032634"/>
              <a:gd name="T23" fmla="*/ 300153 h 2569209"/>
              <a:gd name="T24" fmla="*/ 2026345 w 2032634"/>
              <a:gd name="T25" fmla="*/ 305486 h 2569209"/>
              <a:gd name="T26" fmla="*/ 2026345 w 2032634"/>
              <a:gd name="T27" fmla="*/ 334335 h 2569209"/>
              <a:gd name="T28" fmla="*/ 2033206 w 2032634"/>
              <a:gd name="T29" fmla="*/ 297106 h 2569209"/>
              <a:gd name="T30" fmla="*/ 10870 w 2032634"/>
              <a:gd name="T31" fmla="*/ 2263459 h 2569209"/>
              <a:gd name="T32" fmla="*/ 6099 w 2032634"/>
              <a:gd name="T33" fmla="*/ 2262582 h 2569209"/>
              <a:gd name="T34" fmla="*/ 9911 w 2032634"/>
              <a:gd name="T35" fmla="*/ 2268676 h 2569209"/>
              <a:gd name="T36" fmla="*/ 10870 w 2032634"/>
              <a:gd name="T37" fmla="*/ 2263459 h 2569209"/>
              <a:gd name="T38" fmla="*/ 1607164 w 2032634"/>
              <a:gd name="T39" fmla="*/ 2557204 h 2569209"/>
              <a:gd name="T40" fmla="*/ 10870 w 2032634"/>
              <a:gd name="T41" fmla="*/ 2263459 h 2569209"/>
              <a:gd name="T42" fmla="*/ 9911 w 2032634"/>
              <a:gd name="T43" fmla="*/ 2268676 h 2569209"/>
              <a:gd name="T44" fmla="*/ 6099 w 2032634"/>
              <a:gd name="T45" fmla="*/ 2262582 h 2569209"/>
              <a:gd name="T46" fmla="*/ 6099 w 2032634"/>
              <a:gd name="T47" fmla="*/ 2272842 h 2569209"/>
              <a:gd name="T48" fmla="*/ 1606287 w 2032634"/>
              <a:gd name="T49" fmla="*/ 2566529 h 2569209"/>
              <a:gd name="T50" fmla="*/ 1606287 w 2032634"/>
              <a:gd name="T51" fmla="*/ 2561974 h 2569209"/>
              <a:gd name="T52" fmla="*/ 1607164 w 2032634"/>
              <a:gd name="T53" fmla="*/ 2557204 h 2569209"/>
              <a:gd name="T54" fmla="*/ 426157 w 2032634"/>
              <a:gd name="T55" fmla="*/ 6856 h 2569209"/>
              <a:gd name="T56" fmla="*/ 420820 w 2032634"/>
              <a:gd name="T57" fmla="*/ 10665 h 2569209"/>
              <a:gd name="T58" fmla="*/ 425304 w 2032634"/>
              <a:gd name="T59" fmla="*/ 11488 h 2569209"/>
              <a:gd name="T60" fmla="*/ 426157 w 2032634"/>
              <a:gd name="T61" fmla="*/ 6856 h 2569209"/>
              <a:gd name="T62" fmla="*/ 425304 w 2032634"/>
              <a:gd name="T63" fmla="*/ 11488 h 2569209"/>
              <a:gd name="T64" fmla="*/ 420820 w 2032634"/>
              <a:gd name="T65" fmla="*/ 10665 h 2569209"/>
              <a:gd name="T66" fmla="*/ 420820 w 2032634"/>
              <a:gd name="T67" fmla="*/ 35853 h 2569209"/>
              <a:gd name="T68" fmla="*/ 425304 w 2032634"/>
              <a:gd name="T69" fmla="*/ 11488 h 2569209"/>
              <a:gd name="T70" fmla="*/ 426157 w 2032634"/>
              <a:gd name="T71" fmla="*/ 11645 h 2569209"/>
              <a:gd name="T72" fmla="*/ 426157 w 2032634"/>
              <a:gd name="T73" fmla="*/ 6856 h 2569209"/>
              <a:gd name="T74" fmla="*/ 425304 w 2032634"/>
              <a:gd name="T75" fmla="*/ 11488 h 2569209"/>
              <a:gd name="T76" fmla="*/ 426157 w 2032634"/>
              <a:gd name="T77" fmla="*/ 11645 h 2569209"/>
              <a:gd name="T78" fmla="*/ 1612386 w 2032634"/>
              <a:gd name="T79" fmla="*/ 2558165 h 2569209"/>
              <a:gd name="T80" fmla="*/ 1607164 w 2032634"/>
              <a:gd name="T81" fmla="*/ 2557204 h 2569209"/>
              <a:gd name="T82" fmla="*/ 1606287 w 2032634"/>
              <a:gd name="T83" fmla="*/ 2561974 h 2569209"/>
              <a:gd name="T84" fmla="*/ 1612386 w 2032634"/>
              <a:gd name="T85" fmla="*/ 2558165 h 2569209"/>
              <a:gd name="T86" fmla="*/ 1612386 w 2032634"/>
              <a:gd name="T87" fmla="*/ 2567648 h 2569209"/>
              <a:gd name="T88" fmla="*/ 1612386 w 2032634"/>
              <a:gd name="T89" fmla="*/ 2558165 h 2569209"/>
              <a:gd name="T90" fmla="*/ 1606287 w 2032634"/>
              <a:gd name="T91" fmla="*/ 2561974 h 2569209"/>
              <a:gd name="T92" fmla="*/ 1606287 w 2032634"/>
              <a:gd name="T93" fmla="*/ 2566529 h 2569209"/>
              <a:gd name="T94" fmla="*/ 1612386 w 2032634"/>
              <a:gd name="T95" fmla="*/ 2567648 h 2569209"/>
              <a:gd name="T96" fmla="*/ 2026345 w 2032634"/>
              <a:gd name="T97" fmla="*/ 334335 h 2569209"/>
              <a:gd name="T98" fmla="*/ 2026345 w 2032634"/>
              <a:gd name="T99" fmla="*/ 305486 h 2569209"/>
              <a:gd name="T100" fmla="*/ 2021708 w 2032634"/>
              <a:gd name="T101" fmla="*/ 304635 h 2569209"/>
              <a:gd name="T102" fmla="*/ 1607164 w 2032634"/>
              <a:gd name="T103" fmla="*/ 2557204 h 2569209"/>
              <a:gd name="T104" fmla="*/ 1612386 w 2032634"/>
              <a:gd name="T105" fmla="*/ 2558165 h 2569209"/>
              <a:gd name="T106" fmla="*/ 1612386 w 2032634"/>
              <a:gd name="T107" fmla="*/ 2567648 h 2569209"/>
              <a:gd name="T108" fmla="*/ 1614673 w 2032634"/>
              <a:gd name="T109" fmla="*/ 2568068 h 2569209"/>
              <a:gd name="T110" fmla="*/ 2026345 w 2032634"/>
              <a:gd name="T111" fmla="*/ 334335 h 2569209"/>
              <a:gd name="T112" fmla="*/ 2026345 w 2032634"/>
              <a:gd name="T113" fmla="*/ 305486 h 2569209"/>
              <a:gd name="T114" fmla="*/ 2022534 w 2032634"/>
              <a:gd name="T115" fmla="*/ 300153 h 2569209"/>
              <a:gd name="T116" fmla="*/ 2021708 w 2032634"/>
              <a:gd name="T117" fmla="*/ 304635 h 2569209"/>
              <a:gd name="T118" fmla="*/ 2026345 w 2032634"/>
              <a:gd name="T119" fmla="*/ 305486 h 25692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32634"/>
              <a:gd name="T181" fmla="*/ 0 h 2569209"/>
              <a:gd name="T182" fmla="*/ 2032634 w 2032634"/>
              <a:gd name="T183" fmla="*/ 2569209 h 256920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32634" h="2569209">
                <a:moveTo>
                  <a:pt x="2032253" y="297179"/>
                </a:moveTo>
                <a:lnTo>
                  <a:pt x="417575" y="0"/>
                </a:lnTo>
                <a:lnTo>
                  <a:pt x="0" y="2272284"/>
                </a:lnTo>
                <a:lnTo>
                  <a:pt x="6096" y="2273403"/>
                </a:lnTo>
                <a:lnTo>
                  <a:pt x="6096" y="2263140"/>
                </a:lnTo>
                <a:lnTo>
                  <a:pt x="10865" y="2264018"/>
                </a:lnTo>
                <a:lnTo>
                  <a:pt x="420623" y="35862"/>
                </a:lnTo>
                <a:lnTo>
                  <a:pt x="420623" y="10668"/>
                </a:lnTo>
                <a:lnTo>
                  <a:pt x="425957" y="6858"/>
                </a:lnTo>
                <a:lnTo>
                  <a:pt x="425957" y="11648"/>
                </a:lnTo>
                <a:lnTo>
                  <a:pt x="2020761" y="304710"/>
                </a:lnTo>
                <a:lnTo>
                  <a:pt x="2021586" y="300227"/>
                </a:lnTo>
                <a:lnTo>
                  <a:pt x="2025395" y="305561"/>
                </a:lnTo>
                <a:lnTo>
                  <a:pt x="2025395" y="334418"/>
                </a:lnTo>
                <a:lnTo>
                  <a:pt x="2032253" y="297179"/>
                </a:lnTo>
                <a:close/>
              </a:path>
              <a:path w="2032634" h="2569209">
                <a:moveTo>
                  <a:pt x="10865" y="2264018"/>
                </a:moveTo>
                <a:lnTo>
                  <a:pt x="6096" y="2263140"/>
                </a:lnTo>
                <a:lnTo>
                  <a:pt x="9906" y="2269236"/>
                </a:lnTo>
                <a:lnTo>
                  <a:pt x="10865" y="2264018"/>
                </a:lnTo>
                <a:close/>
              </a:path>
              <a:path w="2032634" h="2569209">
                <a:moveTo>
                  <a:pt x="1606411" y="2557835"/>
                </a:moveTo>
                <a:lnTo>
                  <a:pt x="10865" y="2264018"/>
                </a:lnTo>
                <a:lnTo>
                  <a:pt x="9906" y="2269236"/>
                </a:lnTo>
                <a:lnTo>
                  <a:pt x="6096" y="2263140"/>
                </a:lnTo>
                <a:lnTo>
                  <a:pt x="6096" y="2273403"/>
                </a:lnTo>
                <a:lnTo>
                  <a:pt x="1605534" y="2567162"/>
                </a:lnTo>
                <a:lnTo>
                  <a:pt x="1605534" y="2562606"/>
                </a:lnTo>
                <a:lnTo>
                  <a:pt x="1606411" y="2557835"/>
                </a:lnTo>
                <a:close/>
              </a:path>
              <a:path w="2032634" h="2569209">
                <a:moveTo>
                  <a:pt x="425957" y="6858"/>
                </a:moveTo>
                <a:lnTo>
                  <a:pt x="420623" y="10668"/>
                </a:lnTo>
                <a:lnTo>
                  <a:pt x="425105" y="11491"/>
                </a:lnTo>
                <a:lnTo>
                  <a:pt x="425957" y="6858"/>
                </a:lnTo>
                <a:close/>
              </a:path>
              <a:path w="2032634" h="2569209">
                <a:moveTo>
                  <a:pt x="425105" y="11491"/>
                </a:moveTo>
                <a:lnTo>
                  <a:pt x="420623" y="10668"/>
                </a:lnTo>
                <a:lnTo>
                  <a:pt x="420623" y="35862"/>
                </a:lnTo>
                <a:lnTo>
                  <a:pt x="425105" y="11491"/>
                </a:lnTo>
                <a:close/>
              </a:path>
              <a:path w="2032634" h="2569209">
                <a:moveTo>
                  <a:pt x="425957" y="11648"/>
                </a:moveTo>
                <a:lnTo>
                  <a:pt x="425957" y="6858"/>
                </a:lnTo>
                <a:lnTo>
                  <a:pt x="425105" y="11491"/>
                </a:lnTo>
                <a:lnTo>
                  <a:pt x="425957" y="11648"/>
                </a:lnTo>
                <a:close/>
              </a:path>
              <a:path w="2032634" h="2569209">
                <a:moveTo>
                  <a:pt x="1611630" y="2558796"/>
                </a:moveTo>
                <a:lnTo>
                  <a:pt x="1606411" y="2557835"/>
                </a:lnTo>
                <a:lnTo>
                  <a:pt x="1605534" y="2562606"/>
                </a:lnTo>
                <a:lnTo>
                  <a:pt x="1611630" y="2558796"/>
                </a:lnTo>
                <a:close/>
              </a:path>
              <a:path w="2032634" h="2569209">
                <a:moveTo>
                  <a:pt x="1611630" y="2568282"/>
                </a:moveTo>
                <a:lnTo>
                  <a:pt x="1611630" y="2558796"/>
                </a:lnTo>
                <a:lnTo>
                  <a:pt x="1605534" y="2562606"/>
                </a:lnTo>
                <a:lnTo>
                  <a:pt x="1605534" y="2567162"/>
                </a:lnTo>
                <a:lnTo>
                  <a:pt x="1611630" y="2568282"/>
                </a:lnTo>
                <a:close/>
              </a:path>
              <a:path w="2032634" h="2569209">
                <a:moveTo>
                  <a:pt x="2025395" y="334418"/>
                </a:moveTo>
                <a:lnTo>
                  <a:pt x="2025395" y="305561"/>
                </a:lnTo>
                <a:lnTo>
                  <a:pt x="2020761" y="304710"/>
                </a:lnTo>
                <a:lnTo>
                  <a:pt x="1606411" y="2557835"/>
                </a:lnTo>
                <a:lnTo>
                  <a:pt x="1611630" y="2558796"/>
                </a:lnTo>
                <a:lnTo>
                  <a:pt x="1611630" y="2568282"/>
                </a:lnTo>
                <a:lnTo>
                  <a:pt x="1613916" y="2568702"/>
                </a:lnTo>
                <a:lnTo>
                  <a:pt x="2025395" y="334418"/>
                </a:lnTo>
                <a:close/>
              </a:path>
              <a:path w="2032634" h="2569209">
                <a:moveTo>
                  <a:pt x="2025395" y="305561"/>
                </a:moveTo>
                <a:lnTo>
                  <a:pt x="2021586" y="300227"/>
                </a:lnTo>
                <a:lnTo>
                  <a:pt x="2020761" y="304710"/>
                </a:lnTo>
                <a:lnTo>
                  <a:pt x="2025395" y="3055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774" name="object 30"/>
          <p:cNvSpPr>
            <a:spLocks noChangeArrowheads="1"/>
          </p:cNvSpPr>
          <p:nvPr/>
        </p:nvSpPr>
        <p:spPr bwMode="auto">
          <a:xfrm>
            <a:off x="3414713" y="4232275"/>
            <a:ext cx="1617662" cy="2298700"/>
          </a:xfrm>
          <a:prstGeom prst="rect">
            <a:avLst/>
          </a:prstGeom>
          <a:blipFill dpi="0" rotWithShape="1">
            <a:blip r:embed="rId2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75" name="object 31"/>
          <p:cNvSpPr>
            <a:spLocks/>
          </p:cNvSpPr>
          <p:nvPr/>
        </p:nvSpPr>
        <p:spPr bwMode="auto">
          <a:xfrm>
            <a:off x="3405188" y="4222750"/>
            <a:ext cx="1636712" cy="2317750"/>
          </a:xfrm>
          <a:custGeom>
            <a:avLst/>
            <a:gdLst>
              <a:gd name="T0" fmla="*/ 1636459 w 1637029"/>
              <a:gd name="T1" fmla="*/ 2312799 h 2318384"/>
              <a:gd name="T2" fmla="*/ 1636459 w 1637029"/>
              <a:gd name="T3" fmla="*/ 4571 h 2318384"/>
              <a:gd name="T4" fmla="*/ 1634935 w 1637029"/>
              <a:gd name="T5" fmla="*/ 1524 h 2318384"/>
              <a:gd name="T6" fmla="*/ 1631888 w 1637029"/>
              <a:gd name="T7" fmla="*/ 0 h 2318384"/>
              <a:gd name="T8" fmla="*/ 4571 w 1637029"/>
              <a:gd name="T9" fmla="*/ 0 h 2318384"/>
              <a:gd name="T10" fmla="*/ 1523 w 1637029"/>
              <a:gd name="T11" fmla="*/ 1524 h 2318384"/>
              <a:gd name="T12" fmla="*/ 0 w 1637029"/>
              <a:gd name="T13" fmla="*/ 4571 h 2318384"/>
              <a:gd name="T14" fmla="*/ 0 w 1637029"/>
              <a:gd name="T15" fmla="*/ 2312799 h 2318384"/>
              <a:gd name="T16" fmla="*/ 1524 w 1637029"/>
              <a:gd name="T17" fmla="*/ 2315847 h 2318384"/>
              <a:gd name="T18" fmla="*/ 4571 w 1637029"/>
              <a:gd name="T19" fmla="*/ 2317370 h 2318384"/>
              <a:gd name="T20" fmla="*/ 4571 w 1637029"/>
              <a:gd name="T21" fmla="*/ 9903 h 2318384"/>
              <a:gd name="T22" fmla="*/ 9904 w 1637029"/>
              <a:gd name="T23" fmla="*/ 4571 h 2318384"/>
              <a:gd name="T24" fmla="*/ 9904 w 1637029"/>
              <a:gd name="T25" fmla="*/ 9903 h 2318384"/>
              <a:gd name="T26" fmla="*/ 1627317 w 1637029"/>
              <a:gd name="T27" fmla="*/ 9903 h 2318384"/>
              <a:gd name="T28" fmla="*/ 1627317 w 1637029"/>
              <a:gd name="T29" fmla="*/ 4571 h 2318384"/>
              <a:gd name="T30" fmla="*/ 1631888 w 1637029"/>
              <a:gd name="T31" fmla="*/ 9903 h 2318384"/>
              <a:gd name="T32" fmla="*/ 1631888 w 1637029"/>
              <a:gd name="T33" fmla="*/ 2317370 h 2318384"/>
              <a:gd name="T34" fmla="*/ 1634935 w 1637029"/>
              <a:gd name="T35" fmla="*/ 2315847 h 2318384"/>
              <a:gd name="T36" fmla="*/ 1636459 w 1637029"/>
              <a:gd name="T37" fmla="*/ 2312799 h 2318384"/>
              <a:gd name="T38" fmla="*/ 9904 w 1637029"/>
              <a:gd name="T39" fmla="*/ 9903 h 2318384"/>
              <a:gd name="T40" fmla="*/ 9904 w 1637029"/>
              <a:gd name="T41" fmla="*/ 4571 h 2318384"/>
              <a:gd name="T42" fmla="*/ 4571 w 1637029"/>
              <a:gd name="T43" fmla="*/ 9903 h 2318384"/>
              <a:gd name="T44" fmla="*/ 9904 w 1637029"/>
              <a:gd name="T45" fmla="*/ 9903 h 2318384"/>
              <a:gd name="T46" fmla="*/ 9904 w 1637029"/>
              <a:gd name="T47" fmla="*/ 2307467 h 2318384"/>
              <a:gd name="T48" fmla="*/ 9904 w 1637029"/>
              <a:gd name="T49" fmla="*/ 9903 h 2318384"/>
              <a:gd name="T50" fmla="*/ 4571 w 1637029"/>
              <a:gd name="T51" fmla="*/ 9903 h 2318384"/>
              <a:gd name="T52" fmla="*/ 4571 w 1637029"/>
              <a:gd name="T53" fmla="*/ 2307467 h 2318384"/>
              <a:gd name="T54" fmla="*/ 9904 w 1637029"/>
              <a:gd name="T55" fmla="*/ 2307467 h 2318384"/>
              <a:gd name="T56" fmla="*/ 1631888 w 1637029"/>
              <a:gd name="T57" fmla="*/ 2307467 h 2318384"/>
              <a:gd name="T58" fmla="*/ 4571 w 1637029"/>
              <a:gd name="T59" fmla="*/ 2307467 h 2318384"/>
              <a:gd name="T60" fmla="*/ 9904 w 1637029"/>
              <a:gd name="T61" fmla="*/ 2312799 h 2318384"/>
              <a:gd name="T62" fmla="*/ 9904 w 1637029"/>
              <a:gd name="T63" fmla="*/ 2317370 h 2318384"/>
              <a:gd name="T64" fmla="*/ 1627317 w 1637029"/>
              <a:gd name="T65" fmla="*/ 2317370 h 2318384"/>
              <a:gd name="T66" fmla="*/ 1627317 w 1637029"/>
              <a:gd name="T67" fmla="*/ 2312799 h 2318384"/>
              <a:gd name="T68" fmla="*/ 1631888 w 1637029"/>
              <a:gd name="T69" fmla="*/ 2307467 h 2318384"/>
              <a:gd name="T70" fmla="*/ 9904 w 1637029"/>
              <a:gd name="T71" fmla="*/ 2317370 h 2318384"/>
              <a:gd name="T72" fmla="*/ 9904 w 1637029"/>
              <a:gd name="T73" fmla="*/ 2312799 h 2318384"/>
              <a:gd name="T74" fmla="*/ 4571 w 1637029"/>
              <a:gd name="T75" fmla="*/ 2307467 h 2318384"/>
              <a:gd name="T76" fmla="*/ 4571 w 1637029"/>
              <a:gd name="T77" fmla="*/ 2317370 h 2318384"/>
              <a:gd name="T78" fmla="*/ 9904 w 1637029"/>
              <a:gd name="T79" fmla="*/ 2317370 h 2318384"/>
              <a:gd name="T80" fmla="*/ 1631888 w 1637029"/>
              <a:gd name="T81" fmla="*/ 9903 h 2318384"/>
              <a:gd name="T82" fmla="*/ 1627317 w 1637029"/>
              <a:gd name="T83" fmla="*/ 4571 h 2318384"/>
              <a:gd name="T84" fmla="*/ 1627317 w 1637029"/>
              <a:gd name="T85" fmla="*/ 9903 h 2318384"/>
              <a:gd name="T86" fmla="*/ 1631888 w 1637029"/>
              <a:gd name="T87" fmla="*/ 9903 h 2318384"/>
              <a:gd name="T88" fmla="*/ 1631888 w 1637029"/>
              <a:gd name="T89" fmla="*/ 2307467 h 2318384"/>
              <a:gd name="T90" fmla="*/ 1631888 w 1637029"/>
              <a:gd name="T91" fmla="*/ 9903 h 2318384"/>
              <a:gd name="T92" fmla="*/ 1627317 w 1637029"/>
              <a:gd name="T93" fmla="*/ 9903 h 2318384"/>
              <a:gd name="T94" fmla="*/ 1627317 w 1637029"/>
              <a:gd name="T95" fmla="*/ 2307467 h 2318384"/>
              <a:gd name="T96" fmla="*/ 1631888 w 1637029"/>
              <a:gd name="T97" fmla="*/ 2307467 h 2318384"/>
              <a:gd name="T98" fmla="*/ 1631888 w 1637029"/>
              <a:gd name="T99" fmla="*/ 2317370 h 2318384"/>
              <a:gd name="T100" fmla="*/ 1631888 w 1637029"/>
              <a:gd name="T101" fmla="*/ 2307467 h 2318384"/>
              <a:gd name="T102" fmla="*/ 1627317 w 1637029"/>
              <a:gd name="T103" fmla="*/ 2312799 h 2318384"/>
              <a:gd name="T104" fmla="*/ 1627317 w 1637029"/>
              <a:gd name="T105" fmla="*/ 2317370 h 2318384"/>
              <a:gd name="T106" fmla="*/ 1631888 w 1637029"/>
              <a:gd name="T107" fmla="*/ 2317370 h 23183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7029"/>
              <a:gd name="T163" fmla="*/ 0 h 2318384"/>
              <a:gd name="T164" fmla="*/ 1637029 w 1637029"/>
              <a:gd name="T165" fmla="*/ 2318384 h 231838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7029" h="2318384">
                <a:moveTo>
                  <a:pt x="1636776" y="2313432"/>
                </a:moveTo>
                <a:lnTo>
                  <a:pt x="1636776" y="4572"/>
                </a:lnTo>
                <a:lnTo>
                  <a:pt x="1635252" y="1524"/>
                </a:lnTo>
                <a:lnTo>
                  <a:pt x="1632204" y="0"/>
                </a:lnTo>
                <a:lnTo>
                  <a:pt x="4572" y="0"/>
                </a:lnTo>
                <a:lnTo>
                  <a:pt x="1523" y="1524"/>
                </a:lnTo>
                <a:lnTo>
                  <a:pt x="0" y="4572"/>
                </a:lnTo>
                <a:lnTo>
                  <a:pt x="0" y="2313432"/>
                </a:lnTo>
                <a:lnTo>
                  <a:pt x="1524" y="2316480"/>
                </a:lnTo>
                <a:lnTo>
                  <a:pt x="4572" y="231800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627632" y="9906"/>
                </a:lnTo>
                <a:lnTo>
                  <a:pt x="1627632" y="4572"/>
                </a:lnTo>
                <a:lnTo>
                  <a:pt x="1632204" y="9906"/>
                </a:lnTo>
                <a:lnTo>
                  <a:pt x="1632204" y="2318004"/>
                </a:lnTo>
                <a:lnTo>
                  <a:pt x="1635252" y="2316480"/>
                </a:lnTo>
                <a:lnTo>
                  <a:pt x="1636776" y="2313432"/>
                </a:lnTo>
                <a:close/>
              </a:path>
              <a:path w="1637029" h="2318384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637029" h="2318384">
                <a:moveTo>
                  <a:pt x="9906" y="2308098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2308098"/>
                </a:lnTo>
                <a:lnTo>
                  <a:pt x="9906" y="2308098"/>
                </a:lnTo>
                <a:close/>
              </a:path>
              <a:path w="1637029" h="2318384">
                <a:moveTo>
                  <a:pt x="1632204" y="2308098"/>
                </a:moveTo>
                <a:lnTo>
                  <a:pt x="4572" y="2308098"/>
                </a:lnTo>
                <a:lnTo>
                  <a:pt x="9906" y="2313432"/>
                </a:lnTo>
                <a:lnTo>
                  <a:pt x="9906" y="2318004"/>
                </a:lnTo>
                <a:lnTo>
                  <a:pt x="1627632" y="2318004"/>
                </a:lnTo>
                <a:lnTo>
                  <a:pt x="1627632" y="2313432"/>
                </a:lnTo>
                <a:lnTo>
                  <a:pt x="1632204" y="2308098"/>
                </a:lnTo>
                <a:close/>
              </a:path>
              <a:path w="1637029" h="2318384">
                <a:moveTo>
                  <a:pt x="9906" y="2318004"/>
                </a:moveTo>
                <a:lnTo>
                  <a:pt x="9906" y="2313432"/>
                </a:lnTo>
                <a:lnTo>
                  <a:pt x="4572" y="2308098"/>
                </a:lnTo>
                <a:lnTo>
                  <a:pt x="4572" y="2318004"/>
                </a:lnTo>
                <a:lnTo>
                  <a:pt x="9906" y="2318004"/>
                </a:lnTo>
                <a:close/>
              </a:path>
              <a:path w="1637029" h="2318384">
                <a:moveTo>
                  <a:pt x="1632204" y="9906"/>
                </a:moveTo>
                <a:lnTo>
                  <a:pt x="1627632" y="4572"/>
                </a:lnTo>
                <a:lnTo>
                  <a:pt x="1627632" y="9906"/>
                </a:lnTo>
                <a:lnTo>
                  <a:pt x="1632204" y="9906"/>
                </a:lnTo>
                <a:close/>
              </a:path>
              <a:path w="1637029" h="2318384">
                <a:moveTo>
                  <a:pt x="1632204" y="2308098"/>
                </a:moveTo>
                <a:lnTo>
                  <a:pt x="1632204" y="9906"/>
                </a:lnTo>
                <a:lnTo>
                  <a:pt x="1627632" y="9906"/>
                </a:lnTo>
                <a:lnTo>
                  <a:pt x="1627632" y="2308098"/>
                </a:lnTo>
                <a:lnTo>
                  <a:pt x="1632204" y="2308098"/>
                </a:lnTo>
                <a:close/>
              </a:path>
              <a:path w="1637029" h="2318384">
                <a:moveTo>
                  <a:pt x="1632204" y="2318004"/>
                </a:moveTo>
                <a:lnTo>
                  <a:pt x="1632204" y="2308098"/>
                </a:lnTo>
                <a:lnTo>
                  <a:pt x="1627632" y="2313432"/>
                </a:lnTo>
                <a:lnTo>
                  <a:pt x="1627632" y="2318004"/>
                </a:lnTo>
                <a:lnTo>
                  <a:pt x="1632204" y="23180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rgbClr val="7F7F7F"/>
      </a:dk1>
      <a:lt1>
        <a:sysClr val="window" lastClr="FFFFFF"/>
      </a:lt1>
      <a:dk2>
        <a:srgbClr val="7F7F7F"/>
      </a:dk2>
      <a:lt2>
        <a:srgbClr val="DEF5FA"/>
      </a:lt2>
      <a:accent1>
        <a:srgbClr val="FF0000"/>
      </a:accent1>
      <a:accent2>
        <a:srgbClr val="DA1F28"/>
      </a:accent2>
      <a:accent3>
        <a:srgbClr val="FF0000"/>
      </a:accent3>
      <a:accent4>
        <a:srgbClr val="39639D"/>
      </a:accent4>
      <a:accent5>
        <a:srgbClr val="A5A5A5"/>
      </a:accent5>
      <a:accent6>
        <a:srgbClr val="7D3C4A"/>
      </a:accent6>
      <a:hlink>
        <a:srgbClr val="FF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2146</TotalTime>
  <Words>1451</Words>
  <Application>Microsoft Office PowerPoint</Application>
  <PresentationFormat>On-screen Show (4:3)</PresentationFormat>
  <Paragraphs>306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Presented by: Stephen Hilton</vt:lpstr>
      <vt:lpstr>Wish List</vt:lpstr>
      <vt:lpstr>When road plates can be used</vt:lpstr>
      <vt:lpstr>Factors to consider when using Road Plates</vt:lpstr>
      <vt:lpstr>Targeting of the Utility Companies &amp; Contractors</vt:lpstr>
      <vt:lpstr>Slide 6</vt:lpstr>
      <vt:lpstr>London Plating Workshop  Developing new plating technology   Adrian Wathen - Best Practice Engineer</vt:lpstr>
      <vt:lpstr>London Plating Workshop</vt:lpstr>
      <vt:lpstr>London Plating Workshop</vt:lpstr>
      <vt:lpstr>The brief - Quick win in reducing congestion QWIRC3</vt:lpstr>
      <vt:lpstr>The Brief – Quick win in reducing congestion QWIRC3</vt:lpstr>
      <vt:lpstr>TRL Product tested on Transport Reserach Laboratory  test rig and track</vt:lpstr>
      <vt:lpstr>The Brief – Quick win in reducing congestion QWIRC3 Safety at Street Works and Road Works – A Code of Practice</vt:lpstr>
      <vt:lpstr>Safety at Street Works and Road Works A Code of Practice</vt:lpstr>
      <vt:lpstr>Safety at Street Works and Road Works A Code of Practice</vt:lpstr>
      <vt:lpstr>Safety at Street Works and Road Works A Code of Practice</vt:lpstr>
      <vt:lpstr>Slide 17</vt:lpstr>
      <vt:lpstr>Slide 18</vt:lpstr>
      <vt:lpstr>How can we help the Utility Companies &amp; Contractors?</vt:lpstr>
      <vt:lpstr>How can we help the Utility Companies &amp; Contractors?</vt:lpstr>
      <vt:lpstr>How can we help the Utility Companies &amp; Contractors?</vt:lpstr>
      <vt:lpstr>Radlock Introduction</vt:lpstr>
      <vt:lpstr>Radlock Carriageway &amp; Footpath System</vt:lpstr>
      <vt:lpstr>Radlock System</vt:lpstr>
      <vt:lpstr>Radlock System</vt:lpstr>
      <vt:lpstr>Radlock Test Results &amp; Approvals (click on  each heading to view document)</vt:lpstr>
      <vt:lpstr>Approvals &amp; Customers within the U.K.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Stephen Hilton</cp:lastModifiedBy>
  <cp:revision>231</cp:revision>
  <dcterms:created xsi:type="dcterms:W3CDTF">2012-06-19T07:33:25Z</dcterms:created>
  <dcterms:modified xsi:type="dcterms:W3CDTF">2016-05-23T09:51:30Z</dcterms:modified>
</cp:coreProperties>
</file>